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56" r:id="rId3"/>
    <p:sldId id="258" r:id="rId4"/>
    <p:sldId id="259" r:id="rId5"/>
    <p:sldId id="260" r:id="rId6"/>
    <p:sldId id="308" r:id="rId7"/>
    <p:sldId id="309" r:id="rId8"/>
    <p:sldId id="310" r:id="rId9"/>
    <p:sldId id="311" r:id="rId10"/>
    <p:sldId id="312" r:id="rId11"/>
    <p:sldId id="261" r:id="rId12"/>
    <p:sldId id="314" r:id="rId13"/>
    <p:sldId id="313" r:id="rId14"/>
    <p:sldId id="315" r:id="rId15"/>
    <p:sldId id="316" r:id="rId16"/>
    <p:sldId id="317" r:id="rId17"/>
    <p:sldId id="331" r:id="rId18"/>
    <p:sldId id="318" r:id="rId19"/>
    <p:sldId id="320" r:id="rId20"/>
    <p:sldId id="322" r:id="rId21"/>
    <p:sldId id="325" r:id="rId22"/>
    <p:sldId id="323" r:id="rId23"/>
    <p:sldId id="326" r:id="rId24"/>
    <p:sldId id="327" r:id="rId25"/>
    <p:sldId id="328" r:id="rId26"/>
    <p:sldId id="329" r:id="rId27"/>
    <p:sldId id="332" r:id="rId28"/>
    <p:sldId id="333" r:id="rId29"/>
    <p:sldId id="335" r:id="rId30"/>
    <p:sldId id="337" r:id="rId31"/>
    <p:sldId id="339" r:id="rId32"/>
    <p:sldId id="340" r:id="rId33"/>
    <p:sldId id="341" r:id="rId34"/>
    <p:sldId id="342" r:id="rId35"/>
    <p:sldId id="343" r:id="rId36"/>
    <p:sldId id="357" r:id="rId37"/>
    <p:sldId id="344" r:id="rId38"/>
    <p:sldId id="356" r:id="rId39"/>
    <p:sldId id="363" r:id="rId40"/>
    <p:sldId id="364" r:id="rId41"/>
    <p:sldId id="361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9" r:id="rId50"/>
    <p:sldId id="372" r:id="rId51"/>
    <p:sldId id="373" r:id="rId52"/>
    <p:sldId id="374" r:id="rId53"/>
    <p:sldId id="375" r:id="rId54"/>
    <p:sldId id="376" r:id="rId55"/>
    <p:sldId id="384" r:id="rId56"/>
    <p:sldId id="385" r:id="rId57"/>
    <p:sldId id="383" r:id="rId58"/>
    <p:sldId id="386" r:id="rId59"/>
    <p:sldId id="388" r:id="rId60"/>
    <p:sldId id="389" r:id="rId61"/>
    <p:sldId id="380" r:id="rId62"/>
    <p:sldId id="390" r:id="rId63"/>
    <p:sldId id="391" r:id="rId64"/>
    <p:sldId id="377" r:id="rId65"/>
    <p:sldId id="378" r:id="rId66"/>
    <p:sldId id="381" r:id="rId67"/>
    <p:sldId id="394" r:id="rId68"/>
    <p:sldId id="395" r:id="rId69"/>
    <p:sldId id="393" r:id="rId70"/>
    <p:sldId id="392" r:id="rId7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AB6305"/>
    <a:srgbClr val="000000"/>
    <a:srgbClr val="CC0000"/>
    <a:srgbClr val="5B9BD5"/>
    <a:srgbClr val="FF4F4F"/>
    <a:srgbClr val="FFABAB"/>
    <a:srgbClr val="2341D6"/>
    <a:srgbClr val="969696"/>
    <a:srgbClr val="FFA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314EA-4C53-46AB-8E93-D54E517594FD}" type="datetimeFigureOut">
              <a:rPr lang="fr-FR" smtClean="0"/>
              <a:t>18/02/2023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BF6D-DD1B-4A29-8E08-038642D58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44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3713-2B59-4C79-8030-B7D289F4FA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40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BF6D-DD1B-4A29-8E08-038642D583B6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28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BF6D-DD1B-4A29-8E08-038642D583B6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32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BF6D-DD1B-4A29-8E08-038642D583B6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8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BF6D-DD1B-4A29-8E08-038642D583B6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38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BF6D-DD1B-4A29-8E08-038642D583B6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15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BF6D-DD1B-4A29-8E08-038642D583B6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46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3713-2B59-4C79-8030-B7D289F4FABC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1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E3713-2B59-4C79-8030-B7D289F4FABC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74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41DB-E09A-41CD-A6EC-6797B82A87E2}" type="datetime1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52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9942-D03A-4769-A952-6D329BD4ED17}" type="datetime1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12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D557-1F8A-4392-8BAD-1AD2A2AC8B7A}" type="datetime1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1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F9E9-0BB6-4624-B02F-1A950227B3DE}" type="datetime1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0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E0CA-493A-4550-92D9-C92A6F918CA9}" type="datetime1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11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5D88-A369-4EAD-9A06-8E62838DE258}" type="datetime1">
              <a:rPr lang="fr-FR" smtClean="0"/>
              <a:t>18/02/2023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29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0FA5-68A5-4CD4-83E8-B92257420848}" type="datetime1">
              <a:rPr lang="fr-FR" smtClean="0"/>
              <a:t>18/02/2023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2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7BB4-F134-42E5-8837-81D9A03599A2}" type="datetime1">
              <a:rPr lang="fr-FR" smtClean="0"/>
              <a:t>18/02/2023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22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6BBA-F821-4934-974D-79256C538FBF}" type="datetime1">
              <a:rPr lang="fr-FR" smtClean="0"/>
              <a:t>18/02/2023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14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3F64-BED3-43BF-9551-FE5367518458}" type="datetime1">
              <a:rPr lang="fr-FR" smtClean="0"/>
              <a:t>18/02/2023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20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755E-99FA-4782-B5A1-72D6CDA08BDB}" type="datetime1">
              <a:rPr lang="fr-FR" smtClean="0"/>
              <a:t>18/02/2023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78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718FC-A027-421B-A185-624465F01C14}" type="datetime1">
              <a:rPr lang="fr-FR" smtClean="0"/>
              <a:t>18/02/2023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5D25C-3810-407A-BCC7-AE4F59855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4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001" y="899049"/>
            <a:ext cx="9612195" cy="53775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0328796">
            <a:off x="537430" y="2228944"/>
            <a:ext cx="12011810" cy="1938992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gestion des modes de marche</a:t>
            </a:r>
            <a:endParaRPr lang="fr-F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1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/ Automatique :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3970" y="40758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341D6"/>
                </a:solidFill>
              </a:rPr>
              <a:t>MA</a:t>
            </a:r>
            <a:endParaRPr lang="fr-FR" dirty="0">
              <a:solidFill>
                <a:srgbClr val="2341D6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30695" y="4075834"/>
            <a:ext cx="4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202169" y="4075834"/>
            <a:ext cx="69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701634" y="4075834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GA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410303" y="1866900"/>
            <a:ext cx="0" cy="23431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V="1">
            <a:off x="2530763" y="1847850"/>
            <a:ext cx="2340000" cy="0"/>
          </a:xfrm>
          <a:prstGeom prst="straightConnector1">
            <a:avLst/>
          </a:prstGeom>
          <a:ln w="38100">
            <a:solidFill>
              <a:srgbClr val="FF4F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2530763" y="1912303"/>
            <a:ext cx="2340000" cy="2340000"/>
          </a:xfrm>
          <a:prstGeom prst="straightConnector1">
            <a:avLst/>
          </a:prstGeom>
          <a:ln w="38100">
            <a:solidFill>
              <a:srgbClr val="FFABA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701634" y="1620512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AV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019600" y="1620512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641198" y="282334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ABAB"/>
                </a:solidFill>
              </a:rPr>
              <a:t>YV1-</a:t>
            </a:r>
          </a:p>
          <a:p>
            <a:pPr algn="r"/>
            <a:r>
              <a:rPr lang="fr-FR" dirty="0" smtClean="0">
                <a:solidFill>
                  <a:srgbClr val="FFABAB"/>
                </a:solidFill>
              </a:rPr>
              <a:t>YV2-</a:t>
            </a:r>
            <a:endParaRPr lang="fr-FR" dirty="0">
              <a:solidFill>
                <a:srgbClr val="FFABAB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71625" y="2777177"/>
            <a:ext cx="83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C00000"/>
                </a:solidFill>
              </a:rPr>
              <a:t>YV1+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91816" y="13551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4F4F"/>
                </a:solidFill>
              </a:rPr>
              <a:t>YV2+</a:t>
            </a:r>
            <a:endParaRPr lang="fr-FR" dirty="0">
              <a:solidFill>
                <a:srgbClr val="FF4F4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246" y="1497752"/>
            <a:ext cx="4503895" cy="4858597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7577582" y="22756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341D6"/>
                </a:solidFill>
              </a:rPr>
              <a:t>MA</a:t>
            </a:r>
            <a:endParaRPr lang="fr-FR" dirty="0">
              <a:solidFill>
                <a:srgbClr val="2341D6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044307" y="2275609"/>
            <a:ext cx="4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415781" y="2275609"/>
            <a:ext cx="69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915246" y="2275609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GA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748769" y="2897637"/>
            <a:ext cx="83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C00000"/>
                </a:solidFill>
              </a:rPr>
              <a:t>YV1+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662208" y="3463222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AV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803682" y="403144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4F4F"/>
                </a:solidFill>
              </a:rPr>
              <a:t>YV2+</a:t>
            </a:r>
            <a:endParaRPr lang="fr-FR" dirty="0">
              <a:solidFill>
                <a:srgbClr val="FF4F4F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629742" y="4597034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728025" y="5205352"/>
            <a:ext cx="262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ABAB"/>
                </a:solidFill>
              </a:rPr>
              <a:t>   YV1-                         YV2-</a:t>
            </a:r>
            <a:endParaRPr lang="fr-FR" dirty="0">
              <a:solidFill>
                <a:srgbClr val="FFABAB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501751" y="5770937"/>
            <a:ext cx="69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877391" y="5770937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GA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11</a:t>
            </a:fld>
            <a:endParaRPr lang="fr-FR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364974" y="122004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r>
              <a:rPr lang="fr-FR" sz="4000" b="1" smtClean="0"/>
              <a:t>Fonctionnement en mode manuel</a:t>
            </a:r>
            <a:endParaRPr lang="fr-FR" sz="4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857250" y="3138751"/>
            <a:ext cx="106870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Pouvoir dégager les vérins lors de blocage d’une caisse par exemple.</a:t>
            </a:r>
          </a:p>
          <a:p>
            <a:endParaRPr lang="fr-FR" dirty="0" smtClean="0"/>
          </a:p>
          <a:p>
            <a:r>
              <a:rPr lang="fr-FR" dirty="0" smtClean="0"/>
              <a:t>Permettre le fonctionnement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Soit en mode automatique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Soit en mode manuel avec une commande des mouvements dans le désordre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36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Boite d’entrées sorties 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200150" y="657673"/>
            <a:ext cx="1099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Ajout consignes opératives pour réaliser les mouvements dans le désordre en fonction de la volonté de l’opérateur</a:t>
            </a:r>
            <a:endParaRPr lang="fr-FR" dirty="0"/>
          </a:p>
        </p:txBody>
      </p:sp>
      <p:grpSp>
        <p:nvGrpSpPr>
          <p:cNvPr id="2114" name="Groupe 2113"/>
          <p:cNvGrpSpPr/>
          <p:nvPr/>
        </p:nvGrpSpPr>
        <p:grpSpPr>
          <a:xfrm>
            <a:off x="1901958" y="1636481"/>
            <a:ext cx="3220517" cy="1991013"/>
            <a:chOff x="1901958" y="1636481"/>
            <a:chExt cx="3220517" cy="1991013"/>
          </a:xfrm>
        </p:grpSpPr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75071" y="1636481"/>
              <a:ext cx="1398588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smtClean="0"/>
                <a:t>Boite d’E/S</a:t>
              </a:r>
              <a:endParaRPr lang="fr-FR" dirty="0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2289308" y="1785706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481396" y="1696806"/>
              <a:ext cx="165100" cy="179388"/>
            </a:xfrm>
            <a:custGeom>
              <a:avLst/>
              <a:gdLst>
                <a:gd name="T0" fmla="*/ 104 w 104"/>
                <a:gd name="T1" fmla="*/ 56 h 113"/>
                <a:gd name="T2" fmla="*/ 0 w 104"/>
                <a:gd name="T3" fmla="*/ 0 h 113"/>
                <a:gd name="T4" fmla="*/ 0 w 104"/>
                <a:gd name="T5" fmla="*/ 113 h 113"/>
                <a:gd name="T6" fmla="*/ 104 w 104"/>
                <a:gd name="T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13">
                  <a:moveTo>
                    <a:pt x="104" y="56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2481396" y="1696806"/>
              <a:ext cx="165100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2289308" y="206986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2481396" y="1979381"/>
              <a:ext cx="165100" cy="163513"/>
            </a:xfrm>
            <a:custGeom>
              <a:avLst/>
              <a:gdLst>
                <a:gd name="T0" fmla="*/ 104 w 104"/>
                <a:gd name="T1" fmla="*/ 5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481396" y="1979381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2289308" y="2352444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2481396" y="2263544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2481396" y="2263544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2289308" y="2635019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481396" y="2546119"/>
              <a:ext cx="165100" cy="163513"/>
            </a:xfrm>
            <a:custGeom>
              <a:avLst/>
              <a:gdLst>
                <a:gd name="T0" fmla="*/ 104 w 104"/>
                <a:gd name="T1" fmla="*/ 56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2481396" y="2546119"/>
              <a:ext cx="165100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2289308" y="2903306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2481396" y="2828694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481396" y="2828694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2289308" y="3470044"/>
              <a:ext cx="3571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2481396" y="3395431"/>
              <a:ext cx="165100" cy="163513"/>
            </a:xfrm>
            <a:custGeom>
              <a:avLst/>
              <a:gdLst>
                <a:gd name="T0" fmla="*/ 104 w 104"/>
                <a:gd name="T1" fmla="*/ 47 h 103"/>
                <a:gd name="T2" fmla="*/ 0 w 104"/>
                <a:gd name="T3" fmla="*/ 0 h 103"/>
                <a:gd name="T4" fmla="*/ 0 w 104"/>
                <a:gd name="T5" fmla="*/ 103 h 103"/>
                <a:gd name="T6" fmla="*/ 104 w 104"/>
                <a:gd name="T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03">
                  <a:moveTo>
                    <a:pt x="104" y="4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4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2481396" y="3395431"/>
              <a:ext cx="165100" cy="163513"/>
            </a:xfrm>
            <a:custGeom>
              <a:avLst/>
              <a:gdLst>
                <a:gd name="T0" fmla="*/ 11 w 11"/>
                <a:gd name="T1" fmla="*/ 5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5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4073658" y="1785706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4311783" y="1696806"/>
              <a:ext cx="163513" cy="179388"/>
            </a:xfrm>
            <a:custGeom>
              <a:avLst/>
              <a:gdLst>
                <a:gd name="T0" fmla="*/ 103 w 103"/>
                <a:gd name="T1" fmla="*/ 56 h 113"/>
                <a:gd name="T2" fmla="*/ 0 w 103"/>
                <a:gd name="T3" fmla="*/ 0 h 113"/>
                <a:gd name="T4" fmla="*/ 0 w 103"/>
                <a:gd name="T5" fmla="*/ 113 h 113"/>
                <a:gd name="T6" fmla="*/ 103 w 103"/>
                <a:gd name="T7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13">
                  <a:moveTo>
                    <a:pt x="103" y="56"/>
                  </a:moveTo>
                  <a:lnTo>
                    <a:pt x="0" y="0"/>
                  </a:lnTo>
                  <a:lnTo>
                    <a:pt x="0" y="113"/>
                  </a:lnTo>
                  <a:lnTo>
                    <a:pt x="103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4311783" y="1696806"/>
              <a:ext cx="163513" cy="179388"/>
            </a:xfrm>
            <a:custGeom>
              <a:avLst/>
              <a:gdLst>
                <a:gd name="T0" fmla="*/ 11 w 11"/>
                <a:gd name="T1" fmla="*/ 6 h 12"/>
                <a:gd name="T2" fmla="*/ 0 w 11"/>
                <a:gd name="T3" fmla="*/ 0 h 12"/>
                <a:gd name="T4" fmla="*/ 0 w 11"/>
                <a:gd name="T5" fmla="*/ 12 h 12"/>
                <a:gd name="T6" fmla="*/ 11 w 11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4073658" y="2069869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4311783" y="1979381"/>
              <a:ext cx="163513" cy="163513"/>
            </a:xfrm>
            <a:custGeom>
              <a:avLst/>
              <a:gdLst>
                <a:gd name="T0" fmla="*/ 103 w 103"/>
                <a:gd name="T1" fmla="*/ 57 h 103"/>
                <a:gd name="T2" fmla="*/ 0 w 103"/>
                <a:gd name="T3" fmla="*/ 0 h 103"/>
                <a:gd name="T4" fmla="*/ 0 w 103"/>
                <a:gd name="T5" fmla="*/ 103 h 103"/>
                <a:gd name="T6" fmla="*/ 103 w 103"/>
                <a:gd name="T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3">
                  <a:moveTo>
                    <a:pt x="103" y="57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9"/>
            <p:cNvSpPr>
              <a:spLocks/>
            </p:cNvSpPr>
            <p:nvPr/>
          </p:nvSpPr>
          <p:spPr bwMode="auto">
            <a:xfrm>
              <a:off x="4311783" y="1979381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30"/>
            <p:cNvSpPr>
              <a:spLocks noChangeShapeType="1"/>
            </p:cNvSpPr>
            <p:nvPr/>
          </p:nvSpPr>
          <p:spPr bwMode="auto">
            <a:xfrm>
              <a:off x="4073658" y="2352444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1"/>
            <p:cNvSpPr>
              <a:spLocks/>
            </p:cNvSpPr>
            <p:nvPr/>
          </p:nvSpPr>
          <p:spPr bwMode="auto">
            <a:xfrm>
              <a:off x="4311783" y="2263544"/>
              <a:ext cx="163513" cy="163513"/>
            </a:xfrm>
            <a:custGeom>
              <a:avLst/>
              <a:gdLst>
                <a:gd name="T0" fmla="*/ 103 w 103"/>
                <a:gd name="T1" fmla="*/ 56 h 103"/>
                <a:gd name="T2" fmla="*/ 0 w 103"/>
                <a:gd name="T3" fmla="*/ 0 h 103"/>
                <a:gd name="T4" fmla="*/ 0 w 103"/>
                <a:gd name="T5" fmla="*/ 103 h 103"/>
                <a:gd name="T6" fmla="*/ 103 w 103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3">
                  <a:moveTo>
                    <a:pt x="103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3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2"/>
            <p:cNvSpPr>
              <a:spLocks/>
            </p:cNvSpPr>
            <p:nvPr/>
          </p:nvSpPr>
          <p:spPr bwMode="auto">
            <a:xfrm>
              <a:off x="4311783" y="2263544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4073658" y="2635019"/>
              <a:ext cx="40163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4"/>
            <p:cNvSpPr>
              <a:spLocks/>
            </p:cNvSpPr>
            <p:nvPr/>
          </p:nvSpPr>
          <p:spPr bwMode="auto">
            <a:xfrm>
              <a:off x="4311783" y="2546119"/>
              <a:ext cx="163513" cy="163513"/>
            </a:xfrm>
            <a:custGeom>
              <a:avLst/>
              <a:gdLst>
                <a:gd name="T0" fmla="*/ 103 w 103"/>
                <a:gd name="T1" fmla="*/ 56 h 103"/>
                <a:gd name="T2" fmla="*/ 0 w 103"/>
                <a:gd name="T3" fmla="*/ 0 h 103"/>
                <a:gd name="T4" fmla="*/ 0 w 103"/>
                <a:gd name="T5" fmla="*/ 103 h 103"/>
                <a:gd name="T6" fmla="*/ 103 w 103"/>
                <a:gd name="T7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03">
                  <a:moveTo>
                    <a:pt x="103" y="56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03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4311783" y="2546119"/>
              <a:ext cx="163513" cy="163513"/>
            </a:xfrm>
            <a:custGeom>
              <a:avLst/>
              <a:gdLst>
                <a:gd name="T0" fmla="*/ 11 w 11"/>
                <a:gd name="T1" fmla="*/ 6 h 11"/>
                <a:gd name="T2" fmla="*/ 0 w 11"/>
                <a:gd name="T3" fmla="*/ 0 h 11"/>
                <a:gd name="T4" fmla="*/ 0 w 11"/>
                <a:gd name="T5" fmla="*/ 11 h 11"/>
                <a:gd name="T6" fmla="*/ 11 w 1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11" y="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2675071" y="1636481"/>
              <a:ext cx="1398588" cy="1981200"/>
            </a:xfrm>
            <a:prstGeom prst="rect">
              <a:avLst/>
            </a:prstGeom>
            <a:noFill/>
            <a:ln w="3016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38"/>
            <p:cNvSpPr>
              <a:spLocks noChangeArrowheads="1"/>
            </p:cNvSpPr>
            <p:nvPr/>
          </p:nvSpPr>
          <p:spPr bwMode="auto">
            <a:xfrm>
              <a:off x="2719521" y="1666644"/>
              <a:ext cx="104775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39"/>
            <p:cNvSpPr>
              <a:spLocks noChangeArrowheads="1"/>
            </p:cNvSpPr>
            <p:nvPr/>
          </p:nvSpPr>
          <p:spPr bwMode="auto">
            <a:xfrm>
              <a:off x="2095633" y="1652356"/>
              <a:ext cx="176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1946408" y="1934931"/>
              <a:ext cx="30572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AV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41"/>
            <p:cNvSpPr>
              <a:spLocks noChangeArrowheads="1"/>
            </p:cNvSpPr>
            <p:nvPr/>
          </p:nvSpPr>
          <p:spPr bwMode="auto">
            <a:xfrm>
              <a:off x="1946408" y="2217506"/>
              <a:ext cx="33823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AR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1946408" y="2501669"/>
              <a:ext cx="352661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DR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1932121" y="2769956"/>
              <a:ext cx="35105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Arial" panose="020B0604020202020204" pitchFamily="34" charset="0"/>
                </a:rPr>
                <a:t>GA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44"/>
            <p:cNvSpPr>
              <a:spLocks noChangeArrowheads="1"/>
            </p:cNvSpPr>
            <p:nvPr/>
          </p:nvSpPr>
          <p:spPr bwMode="auto">
            <a:xfrm>
              <a:off x="1901958" y="3335106"/>
              <a:ext cx="36548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5B9BD5"/>
                  </a:solidFill>
                  <a:effectLst/>
                  <a:latin typeface="Arial" panose="020B0604020202020204" pitchFamily="34" charset="0"/>
                </a:rPr>
                <a:t>MA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45"/>
            <p:cNvSpPr>
              <a:spLocks noChangeArrowheads="1"/>
            </p:cNvSpPr>
            <p:nvPr/>
          </p:nvSpPr>
          <p:spPr bwMode="auto">
            <a:xfrm>
              <a:off x="4519746" y="1652356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6"/>
            <p:cNvSpPr>
              <a:spLocks noChangeArrowheads="1"/>
            </p:cNvSpPr>
            <p:nvPr/>
          </p:nvSpPr>
          <p:spPr bwMode="auto">
            <a:xfrm>
              <a:off x="4519746" y="1934931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YV1-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47"/>
            <p:cNvSpPr>
              <a:spLocks noChangeArrowheads="1"/>
            </p:cNvSpPr>
            <p:nvPr/>
          </p:nvSpPr>
          <p:spPr bwMode="auto">
            <a:xfrm>
              <a:off x="4519746" y="2217506"/>
              <a:ext cx="602729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YV2+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>
              <a:off x="4519746" y="2501669"/>
              <a:ext cx="5418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9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YV2-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113" name="Groupe 2112"/>
          <p:cNvGrpSpPr/>
          <p:nvPr/>
        </p:nvGrpSpPr>
        <p:grpSpPr>
          <a:xfrm>
            <a:off x="2675071" y="1636480"/>
            <a:ext cx="1398588" cy="3907069"/>
            <a:chOff x="1570171" y="1636480"/>
            <a:chExt cx="1398588" cy="3907069"/>
          </a:xfrm>
        </p:grpSpPr>
        <p:sp>
          <p:nvSpPr>
            <p:cNvPr id="194" name="Rectangle 37"/>
            <p:cNvSpPr>
              <a:spLocks noChangeArrowheads="1"/>
            </p:cNvSpPr>
            <p:nvPr/>
          </p:nvSpPr>
          <p:spPr bwMode="auto">
            <a:xfrm>
              <a:off x="1570171" y="1636480"/>
              <a:ext cx="1398588" cy="3907069"/>
            </a:xfrm>
            <a:prstGeom prst="rect">
              <a:avLst/>
            </a:prstGeom>
            <a:solidFill>
              <a:schemeClr val="bg1"/>
            </a:solidFill>
            <a:ln w="301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Rectangle 36"/>
            <p:cNvSpPr>
              <a:spLocks noChangeArrowheads="1"/>
            </p:cNvSpPr>
            <p:nvPr/>
          </p:nvSpPr>
          <p:spPr bwMode="auto">
            <a:xfrm>
              <a:off x="1585253" y="2441345"/>
              <a:ext cx="1339056" cy="1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smtClean="0"/>
                <a:t>Boite d’E/S</a:t>
              </a:r>
              <a:endParaRPr lang="fr-FR" dirty="0"/>
            </a:p>
          </p:txBody>
        </p:sp>
      </p:grpSp>
      <p:sp>
        <p:nvSpPr>
          <p:cNvPr id="200" name="Line 21"/>
          <p:cNvSpPr>
            <a:spLocks noChangeShapeType="1"/>
          </p:cNvSpPr>
          <p:nvPr/>
        </p:nvSpPr>
        <p:spPr bwMode="auto">
          <a:xfrm>
            <a:off x="2289308" y="3795250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1" name="Freeform 22"/>
          <p:cNvSpPr>
            <a:spLocks/>
          </p:cNvSpPr>
          <p:nvPr/>
        </p:nvSpPr>
        <p:spPr bwMode="auto">
          <a:xfrm>
            <a:off x="2481396" y="3720637"/>
            <a:ext cx="165100" cy="163513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2" name="Freeform 23"/>
          <p:cNvSpPr>
            <a:spLocks/>
          </p:cNvSpPr>
          <p:nvPr/>
        </p:nvSpPr>
        <p:spPr bwMode="auto">
          <a:xfrm>
            <a:off x="2481396" y="3720637"/>
            <a:ext cx="165100" cy="163513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3" name="Rectangle 44"/>
          <p:cNvSpPr>
            <a:spLocks noChangeArrowheads="1"/>
          </p:cNvSpPr>
          <p:nvPr/>
        </p:nvSpPr>
        <p:spPr bwMode="auto">
          <a:xfrm>
            <a:off x="659966" y="3660312"/>
            <a:ext cx="15921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AUTO / MANU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Line 21"/>
          <p:cNvSpPr>
            <a:spLocks noChangeShapeType="1"/>
          </p:cNvSpPr>
          <p:nvPr/>
        </p:nvSpPr>
        <p:spPr bwMode="auto">
          <a:xfrm>
            <a:off x="2289308" y="4176076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9" name="Freeform 22"/>
          <p:cNvSpPr>
            <a:spLocks/>
          </p:cNvSpPr>
          <p:nvPr/>
        </p:nvSpPr>
        <p:spPr bwMode="auto">
          <a:xfrm>
            <a:off x="2481396" y="4101463"/>
            <a:ext cx="165100" cy="163513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0" name="Freeform 23"/>
          <p:cNvSpPr>
            <a:spLocks/>
          </p:cNvSpPr>
          <p:nvPr/>
        </p:nvSpPr>
        <p:spPr bwMode="auto">
          <a:xfrm>
            <a:off x="2481396" y="4101463"/>
            <a:ext cx="165100" cy="163513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" name="Rectangle 44"/>
          <p:cNvSpPr>
            <a:spLocks noChangeArrowheads="1"/>
          </p:cNvSpPr>
          <p:nvPr/>
        </p:nvSpPr>
        <p:spPr bwMode="auto">
          <a:xfrm>
            <a:off x="1806708" y="4041138"/>
            <a:ext cx="4600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BP1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Line 21"/>
          <p:cNvSpPr>
            <a:spLocks noChangeShapeType="1"/>
          </p:cNvSpPr>
          <p:nvPr/>
        </p:nvSpPr>
        <p:spPr bwMode="auto">
          <a:xfrm>
            <a:off x="2289308" y="4501282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3" name="Freeform 22"/>
          <p:cNvSpPr>
            <a:spLocks/>
          </p:cNvSpPr>
          <p:nvPr/>
        </p:nvSpPr>
        <p:spPr bwMode="auto">
          <a:xfrm>
            <a:off x="2481396" y="4426669"/>
            <a:ext cx="165100" cy="163513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" name="Freeform 23"/>
          <p:cNvSpPr>
            <a:spLocks/>
          </p:cNvSpPr>
          <p:nvPr/>
        </p:nvSpPr>
        <p:spPr bwMode="auto">
          <a:xfrm>
            <a:off x="2481396" y="4426669"/>
            <a:ext cx="165100" cy="163513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" name="Rectangle 44"/>
          <p:cNvSpPr>
            <a:spLocks noChangeArrowheads="1"/>
          </p:cNvSpPr>
          <p:nvPr/>
        </p:nvSpPr>
        <p:spPr bwMode="auto">
          <a:xfrm>
            <a:off x="1806708" y="4366344"/>
            <a:ext cx="4600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BP2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Line 21"/>
          <p:cNvSpPr>
            <a:spLocks noChangeShapeType="1"/>
          </p:cNvSpPr>
          <p:nvPr/>
        </p:nvSpPr>
        <p:spPr bwMode="auto">
          <a:xfrm>
            <a:off x="2289308" y="4873821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7" name="Freeform 22"/>
          <p:cNvSpPr>
            <a:spLocks/>
          </p:cNvSpPr>
          <p:nvPr/>
        </p:nvSpPr>
        <p:spPr bwMode="auto">
          <a:xfrm>
            <a:off x="2481396" y="4799208"/>
            <a:ext cx="165100" cy="163513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" name="Freeform 23"/>
          <p:cNvSpPr>
            <a:spLocks/>
          </p:cNvSpPr>
          <p:nvPr/>
        </p:nvSpPr>
        <p:spPr bwMode="auto">
          <a:xfrm>
            <a:off x="2481396" y="4799208"/>
            <a:ext cx="165100" cy="163513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9" name="Rectangle 44"/>
          <p:cNvSpPr>
            <a:spLocks noChangeArrowheads="1"/>
          </p:cNvSpPr>
          <p:nvPr/>
        </p:nvSpPr>
        <p:spPr bwMode="auto">
          <a:xfrm>
            <a:off x="1806708" y="4738883"/>
            <a:ext cx="4600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BP3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Line 21"/>
          <p:cNvSpPr>
            <a:spLocks noChangeShapeType="1"/>
          </p:cNvSpPr>
          <p:nvPr/>
        </p:nvSpPr>
        <p:spPr bwMode="auto">
          <a:xfrm>
            <a:off x="2289308" y="5199027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" name="Freeform 22"/>
          <p:cNvSpPr>
            <a:spLocks/>
          </p:cNvSpPr>
          <p:nvPr/>
        </p:nvSpPr>
        <p:spPr bwMode="auto">
          <a:xfrm>
            <a:off x="2481396" y="5124414"/>
            <a:ext cx="165100" cy="163513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" name="Freeform 23"/>
          <p:cNvSpPr>
            <a:spLocks/>
          </p:cNvSpPr>
          <p:nvPr/>
        </p:nvSpPr>
        <p:spPr bwMode="auto">
          <a:xfrm>
            <a:off x="2481396" y="5124414"/>
            <a:ext cx="165100" cy="163513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Rectangle 44"/>
          <p:cNvSpPr>
            <a:spLocks noChangeArrowheads="1"/>
          </p:cNvSpPr>
          <p:nvPr/>
        </p:nvSpPr>
        <p:spPr bwMode="auto">
          <a:xfrm>
            <a:off x="1806708" y="5064089"/>
            <a:ext cx="46006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BP4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0" grpId="0" animBg="1"/>
      <p:bldP spid="201" grpId="0" animBg="1"/>
      <p:bldP spid="202" grpId="0" animBg="1"/>
      <p:bldP spid="203" grpId="0"/>
      <p:bldP spid="208" grpId="0" animBg="1"/>
      <p:bldP spid="209" grpId="0" animBg="1"/>
      <p:bldP spid="210" grpId="0" animBg="1"/>
      <p:bldP spid="211" grpId="0"/>
      <p:bldP spid="212" grpId="0" animBg="1"/>
      <p:bldP spid="213" grpId="0" animBg="1"/>
      <p:bldP spid="214" grpId="0" animBg="1"/>
      <p:bldP spid="215" grpId="0"/>
      <p:bldP spid="216" grpId="0" animBg="1"/>
      <p:bldP spid="217" grpId="0" animBg="1"/>
      <p:bldP spid="218" grpId="0" animBg="1"/>
      <p:bldP spid="219" grpId="0"/>
      <p:bldP spid="220" grpId="0" animBg="1"/>
      <p:bldP spid="221" grpId="0" animBg="1"/>
      <p:bldP spid="222" grpId="0" animBg="1"/>
      <p:bldP spid="2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PC 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200150" y="657673"/>
            <a:ext cx="1068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On peut imaginer un structure en OU avec un choix lié à l’état de ATOT / MANU</a:t>
            </a:r>
            <a:endParaRPr lang="fr-FR" dirty="0"/>
          </a:p>
        </p:txBody>
      </p:sp>
      <p:pic>
        <p:nvPicPr>
          <p:cNvPr id="2115" name="Image 21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64" y="1663993"/>
            <a:ext cx="11134825" cy="4874727"/>
          </a:xfrm>
          <a:prstGeom prst="rect">
            <a:avLst/>
          </a:prstGeom>
        </p:spPr>
      </p:pic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9575717" y="440158"/>
            <a:ext cx="975306" cy="1280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/>
              <a:t>Boite d’E/S</a:t>
            </a:r>
            <a:endParaRPr lang="fr-FR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9306705" y="536633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9440658" y="479158"/>
            <a:ext cx="115133" cy="115976"/>
          </a:xfrm>
          <a:custGeom>
            <a:avLst/>
            <a:gdLst>
              <a:gd name="T0" fmla="*/ 104 w 104"/>
              <a:gd name="T1" fmla="*/ 56 h 113"/>
              <a:gd name="T2" fmla="*/ 0 w 104"/>
              <a:gd name="T3" fmla="*/ 0 h 113"/>
              <a:gd name="T4" fmla="*/ 0 w 104"/>
              <a:gd name="T5" fmla="*/ 113 h 113"/>
              <a:gd name="T6" fmla="*/ 104 w 104"/>
              <a:gd name="T7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13">
                <a:moveTo>
                  <a:pt x="104" y="56"/>
                </a:moveTo>
                <a:lnTo>
                  <a:pt x="0" y="0"/>
                </a:lnTo>
                <a:lnTo>
                  <a:pt x="0" y="11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9440658" y="479158"/>
            <a:ext cx="115133" cy="115976"/>
          </a:xfrm>
          <a:custGeom>
            <a:avLst/>
            <a:gdLst>
              <a:gd name="T0" fmla="*/ 11 w 11"/>
              <a:gd name="T1" fmla="*/ 6 h 12"/>
              <a:gd name="T2" fmla="*/ 0 w 11"/>
              <a:gd name="T3" fmla="*/ 0 h 12"/>
              <a:gd name="T4" fmla="*/ 0 w 11"/>
              <a:gd name="T5" fmla="*/ 12 h 12"/>
              <a:gd name="T6" fmla="*/ 11 w 11"/>
              <a:gd name="T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11" y="6"/>
                </a:moveTo>
                <a:lnTo>
                  <a:pt x="0" y="0"/>
                </a:lnTo>
                <a:lnTo>
                  <a:pt x="0" y="12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9306705" y="720346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9440658" y="661845"/>
            <a:ext cx="115133" cy="105712"/>
          </a:xfrm>
          <a:custGeom>
            <a:avLst/>
            <a:gdLst>
              <a:gd name="T0" fmla="*/ 104 w 104"/>
              <a:gd name="T1" fmla="*/ 5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7"/>
                </a:moveTo>
                <a:lnTo>
                  <a:pt x="0" y="0"/>
                </a:lnTo>
                <a:lnTo>
                  <a:pt x="0" y="103"/>
                </a:lnTo>
                <a:lnTo>
                  <a:pt x="10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9440658" y="661845"/>
            <a:ext cx="115133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9306705" y="903033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9440658" y="845558"/>
            <a:ext cx="115133" cy="105712"/>
          </a:xfrm>
          <a:custGeom>
            <a:avLst/>
            <a:gdLst>
              <a:gd name="T0" fmla="*/ 104 w 104"/>
              <a:gd name="T1" fmla="*/ 56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6"/>
                </a:moveTo>
                <a:lnTo>
                  <a:pt x="0" y="0"/>
                </a:lnTo>
                <a:lnTo>
                  <a:pt x="0" y="10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9440658" y="845558"/>
            <a:ext cx="115133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9306705" y="108571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9440658" y="1028245"/>
            <a:ext cx="115133" cy="105712"/>
          </a:xfrm>
          <a:custGeom>
            <a:avLst/>
            <a:gdLst>
              <a:gd name="T0" fmla="*/ 104 w 104"/>
              <a:gd name="T1" fmla="*/ 56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6"/>
                </a:moveTo>
                <a:lnTo>
                  <a:pt x="0" y="0"/>
                </a:lnTo>
                <a:lnTo>
                  <a:pt x="0" y="10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9440658" y="1028245"/>
            <a:ext cx="115133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9306705" y="125916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9440658" y="1210932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>
            <a:off x="9440658" y="1210932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9306705" y="162556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9440658" y="1577331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3"/>
          <p:cNvSpPr>
            <a:spLocks/>
          </p:cNvSpPr>
          <p:nvPr/>
        </p:nvSpPr>
        <p:spPr bwMode="auto">
          <a:xfrm>
            <a:off x="9440658" y="1577331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10551023" y="536633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10717079" y="479158"/>
            <a:ext cx="114026" cy="115976"/>
          </a:xfrm>
          <a:custGeom>
            <a:avLst/>
            <a:gdLst>
              <a:gd name="T0" fmla="*/ 103 w 103"/>
              <a:gd name="T1" fmla="*/ 56 h 113"/>
              <a:gd name="T2" fmla="*/ 0 w 103"/>
              <a:gd name="T3" fmla="*/ 0 h 113"/>
              <a:gd name="T4" fmla="*/ 0 w 103"/>
              <a:gd name="T5" fmla="*/ 113 h 113"/>
              <a:gd name="T6" fmla="*/ 103 w 103"/>
              <a:gd name="T7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13">
                <a:moveTo>
                  <a:pt x="103" y="56"/>
                </a:moveTo>
                <a:lnTo>
                  <a:pt x="0" y="0"/>
                </a:lnTo>
                <a:lnTo>
                  <a:pt x="0" y="11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6"/>
          <p:cNvSpPr>
            <a:spLocks/>
          </p:cNvSpPr>
          <p:nvPr/>
        </p:nvSpPr>
        <p:spPr bwMode="auto">
          <a:xfrm>
            <a:off x="10717079" y="479158"/>
            <a:ext cx="114026" cy="115976"/>
          </a:xfrm>
          <a:custGeom>
            <a:avLst/>
            <a:gdLst>
              <a:gd name="T0" fmla="*/ 11 w 11"/>
              <a:gd name="T1" fmla="*/ 6 h 12"/>
              <a:gd name="T2" fmla="*/ 0 w 11"/>
              <a:gd name="T3" fmla="*/ 0 h 12"/>
              <a:gd name="T4" fmla="*/ 0 w 11"/>
              <a:gd name="T5" fmla="*/ 12 h 12"/>
              <a:gd name="T6" fmla="*/ 11 w 11"/>
              <a:gd name="T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11" y="6"/>
                </a:moveTo>
                <a:lnTo>
                  <a:pt x="0" y="0"/>
                </a:lnTo>
                <a:lnTo>
                  <a:pt x="0" y="12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10551023" y="720346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8"/>
          <p:cNvSpPr>
            <a:spLocks/>
          </p:cNvSpPr>
          <p:nvPr/>
        </p:nvSpPr>
        <p:spPr bwMode="auto">
          <a:xfrm>
            <a:off x="10717079" y="661845"/>
            <a:ext cx="114026" cy="105712"/>
          </a:xfrm>
          <a:custGeom>
            <a:avLst/>
            <a:gdLst>
              <a:gd name="T0" fmla="*/ 103 w 103"/>
              <a:gd name="T1" fmla="*/ 57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7"/>
                </a:moveTo>
                <a:lnTo>
                  <a:pt x="0" y="0"/>
                </a:lnTo>
                <a:lnTo>
                  <a:pt x="0" y="103"/>
                </a:lnTo>
                <a:lnTo>
                  <a:pt x="103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9"/>
          <p:cNvSpPr>
            <a:spLocks/>
          </p:cNvSpPr>
          <p:nvPr/>
        </p:nvSpPr>
        <p:spPr bwMode="auto">
          <a:xfrm>
            <a:off x="10717079" y="661845"/>
            <a:ext cx="114026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10551023" y="903033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1"/>
          <p:cNvSpPr>
            <a:spLocks/>
          </p:cNvSpPr>
          <p:nvPr/>
        </p:nvSpPr>
        <p:spPr bwMode="auto">
          <a:xfrm>
            <a:off x="10717079" y="845558"/>
            <a:ext cx="114026" cy="105712"/>
          </a:xfrm>
          <a:custGeom>
            <a:avLst/>
            <a:gdLst>
              <a:gd name="T0" fmla="*/ 103 w 103"/>
              <a:gd name="T1" fmla="*/ 56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6"/>
                </a:moveTo>
                <a:lnTo>
                  <a:pt x="0" y="0"/>
                </a:lnTo>
                <a:lnTo>
                  <a:pt x="0" y="10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2"/>
          <p:cNvSpPr>
            <a:spLocks/>
          </p:cNvSpPr>
          <p:nvPr/>
        </p:nvSpPr>
        <p:spPr bwMode="auto">
          <a:xfrm>
            <a:off x="10717079" y="845558"/>
            <a:ext cx="114026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>
            <a:off x="10551023" y="1085719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4"/>
          <p:cNvSpPr>
            <a:spLocks/>
          </p:cNvSpPr>
          <p:nvPr/>
        </p:nvSpPr>
        <p:spPr bwMode="auto">
          <a:xfrm>
            <a:off x="10717079" y="1028245"/>
            <a:ext cx="114026" cy="105712"/>
          </a:xfrm>
          <a:custGeom>
            <a:avLst/>
            <a:gdLst>
              <a:gd name="T0" fmla="*/ 103 w 103"/>
              <a:gd name="T1" fmla="*/ 56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6"/>
                </a:moveTo>
                <a:lnTo>
                  <a:pt x="0" y="0"/>
                </a:lnTo>
                <a:lnTo>
                  <a:pt x="0" y="10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5"/>
          <p:cNvSpPr>
            <a:spLocks/>
          </p:cNvSpPr>
          <p:nvPr/>
        </p:nvSpPr>
        <p:spPr bwMode="auto">
          <a:xfrm>
            <a:off x="10717079" y="1028245"/>
            <a:ext cx="114026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9575717" y="440158"/>
            <a:ext cx="975306" cy="1280859"/>
          </a:xfrm>
          <a:prstGeom prst="rect">
            <a:avLst/>
          </a:prstGeom>
          <a:noFill/>
          <a:ln w="301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9606714" y="459659"/>
            <a:ext cx="73065" cy="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04970" y="393271"/>
            <a:ext cx="122964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9000908" y="604533"/>
            <a:ext cx="213198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AV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9000908" y="768169"/>
            <a:ext cx="235868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9000908" y="951883"/>
            <a:ext cx="245928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8990945" y="1134857"/>
            <a:ext cx="244811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8941336" y="1481180"/>
            <a:ext cx="254871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MA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10862102" y="374222"/>
            <a:ext cx="420314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YV1+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10862102" y="585483"/>
            <a:ext cx="37783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10862102" y="749119"/>
            <a:ext cx="420314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YV2+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10862102" y="942358"/>
            <a:ext cx="37783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13" name="Groupe 2112"/>
          <p:cNvGrpSpPr/>
          <p:nvPr/>
        </p:nvGrpSpPr>
        <p:grpSpPr>
          <a:xfrm>
            <a:off x="9575717" y="440157"/>
            <a:ext cx="975306" cy="2525946"/>
            <a:chOff x="1570171" y="1636480"/>
            <a:chExt cx="1398588" cy="3907069"/>
          </a:xfrm>
        </p:grpSpPr>
        <p:sp>
          <p:nvSpPr>
            <p:cNvPr id="194" name="Rectangle 37"/>
            <p:cNvSpPr>
              <a:spLocks noChangeArrowheads="1"/>
            </p:cNvSpPr>
            <p:nvPr/>
          </p:nvSpPr>
          <p:spPr bwMode="auto">
            <a:xfrm>
              <a:off x="1570171" y="1636480"/>
              <a:ext cx="1398588" cy="3907069"/>
            </a:xfrm>
            <a:prstGeom prst="rect">
              <a:avLst/>
            </a:prstGeom>
            <a:solidFill>
              <a:schemeClr val="bg1"/>
            </a:solidFill>
            <a:ln w="301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Rectangle 36"/>
            <p:cNvSpPr>
              <a:spLocks noChangeArrowheads="1"/>
            </p:cNvSpPr>
            <p:nvPr/>
          </p:nvSpPr>
          <p:spPr bwMode="auto">
            <a:xfrm>
              <a:off x="1585253" y="2441345"/>
              <a:ext cx="1339056" cy="1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smtClean="0"/>
                <a:t>Boite d’E/S</a:t>
              </a:r>
              <a:endParaRPr lang="fr-FR" dirty="0"/>
            </a:p>
          </p:txBody>
        </p:sp>
      </p:grpSp>
      <p:sp>
        <p:nvSpPr>
          <p:cNvPr id="200" name="Line 21"/>
          <p:cNvSpPr>
            <a:spLocks noChangeShapeType="1"/>
          </p:cNvSpPr>
          <p:nvPr/>
        </p:nvSpPr>
        <p:spPr bwMode="auto">
          <a:xfrm>
            <a:off x="9306705" y="1835816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1" name="Freeform 22"/>
          <p:cNvSpPr>
            <a:spLocks/>
          </p:cNvSpPr>
          <p:nvPr/>
        </p:nvSpPr>
        <p:spPr bwMode="auto">
          <a:xfrm>
            <a:off x="9440658" y="1787578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2" name="Freeform 23"/>
          <p:cNvSpPr>
            <a:spLocks/>
          </p:cNvSpPr>
          <p:nvPr/>
        </p:nvSpPr>
        <p:spPr bwMode="auto">
          <a:xfrm>
            <a:off x="9440658" y="1787578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3" name="Rectangle 44"/>
          <p:cNvSpPr>
            <a:spLocks noChangeArrowheads="1"/>
          </p:cNvSpPr>
          <p:nvPr/>
        </p:nvSpPr>
        <p:spPr bwMode="auto">
          <a:xfrm>
            <a:off x="8170482" y="1710478"/>
            <a:ext cx="1110299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AUTO / MANU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Line 21"/>
          <p:cNvSpPr>
            <a:spLocks noChangeShapeType="1"/>
          </p:cNvSpPr>
          <p:nvPr/>
        </p:nvSpPr>
        <p:spPr bwMode="auto">
          <a:xfrm>
            <a:off x="9306705" y="2082023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9" name="Freeform 22"/>
          <p:cNvSpPr>
            <a:spLocks/>
          </p:cNvSpPr>
          <p:nvPr/>
        </p:nvSpPr>
        <p:spPr bwMode="auto">
          <a:xfrm>
            <a:off x="9440658" y="2033785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0" name="Freeform 23"/>
          <p:cNvSpPr>
            <a:spLocks/>
          </p:cNvSpPr>
          <p:nvPr/>
        </p:nvSpPr>
        <p:spPr bwMode="auto">
          <a:xfrm>
            <a:off x="9440658" y="2033785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" name="Rectangle 44"/>
          <p:cNvSpPr>
            <a:spLocks noChangeArrowheads="1"/>
          </p:cNvSpPr>
          <p:nvPr/>
        </p:nvSpPr>
        <p:spPr bwMode="auto">
          <a:xfrm>
            <a:off x="8865388" y="1956684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BP1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Line 21"/>
          <p:cNvSpPr>
            <a:spLocks noChangeShapeType="1"/>
          </p:cNvSpPr>
          <p:nvPr/>
        </p:nvSpPr>
        <p:spPr bwMode="auto">
          <a:xfrm>
            <a:off x="9306705" y="2292271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3" name="Freeform 22"/>
          <p:cNvSpPr>
            <a:spLocks/>
          </p:cNvSpPr>
          <p:nvPr/>
        </p:nvSpPr>
        <p:spPr bwMode="auto">
          <a:xfrm>
            <a:off x="9440658" y="2244033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" name="Freeform 23"/>
          <p:cNvSpPr>
            <a:spLocks/>
          </p:cNvSpPr>
          <p:nvPr/>
        </p:nvSpPr>
        <p:spPr bwMode="auto">
          <a:xfrm>
            <a:off x="9440658" y="2244033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" name="Rectangle 44"/>
          <p:cNvSpPr>
            <a:spLocks noChangeArrowheads="1"/>
          </p:cNvSpPr>
          <p:nvPr/>
        </p:nvSpPr>
        <p:spPr bwMode="auto">
          <a:xfrm>
            <a:off x="8865388" y="2166932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BP2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Line 21"/>
          <p:cNvSpPr>
            <a:spLocks noChangeShapeType="1"/>
          </p:cNvSpPr>
          <p:nvPr/>
        </p:nvSpPr>
        <p:spPr bwMode="auto">
          <a:xfrm>
            <a:off x="9306705" y="253311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7" name="Freeform 22"/>
          <p:cNvSpPr>
            <a:spLocks/>
          </p:cNvSpPr>
          <p:nvPr/>
        </p:nvSpPr>
        <p:spPr bwMode="auto">
          <a:xfrm>
            <a:off x="9440658" y="2484882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" name="Freeform 23"/>
          <p:cNvSpPr>
            <a:spLocks/>
          </p:cNvSpPr>
          <p:nvPr/>
        </p:nvSpPr>
        <p:spPr bwMode="auto">
          <a:xfrm>
            <a:off x="9440658" y="2484882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9" name="Rectangle 44"/>
          <p:cNvSpPr>
            <a:spLocks noChangeArrowheads="1"/>
          </p:cNvSpPr>
          <p:nvPr/>
        </p:nvSpPr>
        <p:spPr bwMode="auto">
          <a:xfrm>
            <a:off x="8865388" y="2407781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BP3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Line 21"/>
          <p:cNvSpPr>
            <a:spLocks noChangeShapeType="1"/>
          </p:cNvSpPr>
          <p:nvPr/>
        </p:nvSpPr>
        <p:spPr bwMode="auto">
          <a:xfrm>
            <a:off x="9306705" y="2743367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" name="Freeform 22"/>
          <p:cNvSpPr>
            <a:spLocks/>
          </p:cNvSpPr>
          <p:nvPr/>
        </p:nvSpPr>
        <p:spPr bwMode="auto">
          <a:xfrm>
            <a:off x="9440658" y="2695129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" name="Freeform 23"/>
          <p:cNvSpPr>
            <a:spLocks/>
          </p:cNvSpPr>
          <p:nvPr/>
        </p:nvSpPr>
        <p:spPr bwMode="auto">
          <a:xfrm>
            <a:off x="9440658" y="2695129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Rectangle 44"/>
          <p:cNvSpPr>
            <a:spLocks noChangeArrowheads="1"/>
          </p:cNvSpPr>
          <p:nvPr/>
        </p:nvSpPr>
        <p:spPr bwMode="auto">
          <a:xfrm>
            <a:off x="8865388" y="2608504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BP4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Ellipse 226"/>
          <p:cNvSpPr/>
          <p:nvPr/>
        </p:nvSpPr>
        <p:spPr>
          <a:xfrm>
            <a:off x="1154077" y="2703019"/>
            <a:ext cx="922374" cy="3554906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Fonctionnement automatique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" name="Ellipse 227"/>
          <p:cNvSpPr/>
          <p:nvPr/>
        </p:nvSpPr>
        <p:spPr>
          <a:xfrm>
            <a:off x="4768475" y="2743367"/>
            <a:ext cx="837434" cy="3554906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manuel</a:t>
            </a:r>
          </a:p>
        </p:txBody>
      </p:sp>
      <p:sp>
        <p:nvSpPr>
          <p:cNvPr id="229" name="Ellipse 228"/>
          <p:cNvSpPr/>
          <p:nvPr/>
        </p:nvSpPr>
        <p:spPr>
          <a:xfrm>
            <a:off x="1460723" y="2313496"/>
            <a:ext cx="3844702" cy="734504"/>
          </a:xfrm>
          <a:prstGeom prst="ellipse">
            <a:avLst/>
          </a:prstGeom>
          <a:solidFill>
            <a:srgbClr val="969696">
              <a:alpha val="5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Divergence en OU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1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8" grpId="0" animBg="1"/>
      <p:bldP spid="2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32" y="1667795"/>
            <a:ext cx="11140764" cy="4873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PC 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200150" y="657673"/>
            <a:ext cx="1068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On peut imaginer un structure en OU avec un choix lié à l’état de ATOT / MANU</a:t>
            </a:r>
            <a:endParaRPr lang="fr-FR" dirty="0"/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9575717" y="440158"/>
            <a:ext cx="975306" cy="1280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/>
              <a:t>Boite d’E/S</a:t>
            </a:r>
            <a:endParaRPr lang="fr-FR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9306705" y="536633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9440658" y="479158"/>
            <a:ext cx="115133" cy="115976"/>
          </a:xfrm>
          <a:custGeom>
            <a:avLst/>
            <a:gdLst>
              <a:gd name="T0" fmla="*/ 104 w 104"/>
              <a:gd name="T1" fmla="*/ 56 h 113"/>
              <a:gd name="T2" fmla="*/ 0 w 104"/>
              <a:gd name="T3" fmla="*/ 0 h 113"/>
              <a:gd name="T4" fmla="*/ 0 w 104"/>
              <a:gd name="T5" fmla="*/ 113 h 113"/>
              <a:gd name="T6" fmla="*/ 104 w 104"/>
              <a:gd name="T7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13">
                <a:moveTo>
                  <a:pt x="104" y="56"/>
                </a:moveTo>
                <a:lnTo>
                  <a:pt x="0" y="0"/>
                </a:lnTo>
                <a:lnTo>
                  <a:pt x="0" y="11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9440658" y="479158"/>
            <a:ext cx="115133" cy="115976"/>
          </a:xfrm>
          <a:custGeom>
            <a:avLst/>
            <a:gdLst>
              <a:gd name="T0" fmla="*/ 11 w 11"/>
              <a:gd name="T1" fmla="*/ 6 h 12"/>
              <a:gd name="T2" fmla="*/ 0 w 11"/>
              <a:gd name="T3" fmla="*/ 0 h 12"/>
              <a:gd name="T4" fmla="*/ 0 w 11"/>
              <a:gd name="T5" fmla="*/ 12 h 12"/>
              <a:gd name="T6" fmla="*/ 11 w 11"/>
              <a:gd name="T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11" y="6"/>
                </a:moveTo>
                <a:lnTo>
                  <a:pt x="0" y="0"/>
                </a:lnTo>
                <a:lnTo>
                  <a:pt x="0" y="12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9306705" y="720346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9440658" y="661845"/>
            <a:ext cx="115133" cy="105712"/>
          </a:xfrm>
          <a:custGeom>
            <a:avLst/>
            <a:gdLst>
              <a:gd name="T0" fmla="*/ 104 w 104"/>
              <a:gd name="T1" fmla="*/ 5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7"/>
                </a:moveTo>
                <a:lnTo>
                  <a:pt x="0" y="0"/>
                </a:lnTo>
                <a:lnTo>
                  <a:pt x="0" y="103"/>
                </a:lnTo>
                <a:lnTo>
                  <a:pt x="10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9440658" y="661845"/>
            <a:ext cx="115133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9306705" y="903033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9440658" y="845558"/>
            <a:ext cx="115133" cy="105712"/>
          </a:xfrm>
          <a:custGeom>
            <a:avLst/>
            <a:gdLst>
              <a:gd name="T0" fmla="*/ 104 w 104"/>
              <a:gd name="T1" fmla="*/ 56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6"/>
                </a:moveTo>
                <a:lnTo>
                  <a:pt x="0" y="0"/>
                </a:lnTo>
                <a:lnTo>
                  <a:pt x="0" y="10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9440658" y="845558"/>
            <a:ext cx="115133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9306705" y="108571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9440658" y="1028245"/>
            <a:ext cx="115133" cy="105712"/>
          </a:xfrm>
          <a:custGeom>
            <a:avLst/>
            <a:gdLst>
              <a:gd name="T0" fmla="*/ 104 w 104"/>
              <a:gd name="T1" fmla="*/ 56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6"/>
                </a:moveTo>
                <a:lnTo>
                  <a:pt x="0" y="0"/>
                </a:lnTo>
                <a:lnTo>
                  <a:pt x="0" y="10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9440658" y="1028245"/>
            <a:ext cx="115133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9306705" y="125916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9440658" y="1210932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>
            <a:off x="9440658" y="1210932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9306705" y="162556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9440658" y="1577331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3"/>
          <p:cNvSpPr>
            <a:spLocks/>
          </p:cNvSpPr>
          <p:nvPr/>
        </p:nvSpPr>
        <p:spPr bwMode="auto">
          <a:xfrm>
            <a:off x="9440658" y="1577331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10551023" y="536633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10717079" y="479158"/>
            <a:ext cx="114026" cy="115976"/>
          </a:xfrm>
          <a:custGeom>
            <a:avLst/>
            <a:gdLst>
              <a:gd name="T0" fmla="*/ 103 w 103"/>
              <a:gd name="T1" fmla="*/ 56 h 113"/>
              <a:gd name="T2" fmla="*/ 0 w 103"/>
              <a:gd name="T3" fmla="*/ 0 h 113"/>
              <a:gd name="T4" fmla="*/ 0 w 103"/>
              <a:gd name="T5" fmla="*/ 113 h 113"/>
              <a:gd name="T6" fmla="*/ 103 w 103"/>
              <a:gd name="T7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13">
                <a:moveTo>
                  <a:pt x="103" y="56"/>
                </a:moveTo>
                <a:lnTo>
                  <a:pt x="0" y="0"/>
                </a:lnTo>
                <a:lnTo>
                  <a:pt x="0" y="11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6"/>
          <p:cNvSpPr>
            <a:spLocks/>
          </p:cNvSpPr>
          <p:nvPr/>
        </p:nvSpPr>
        <p:spPr bwMode="auto">
          <a:xfrm>
            <a:off x="10717079" y="479158"/>
            <a:ext cx="114026" cy="115976"/>
          </a:xfrm>
          <a:custGeom>
            <a:avLst/>
            <a:gdLst>
              <a:gd name="T0" fmla="*/ 11 w 11"/>
              <a:gd name="T1" fmla="*/ 6 h 12"/>
              <a:gd name="T2" fmla="*/ 0 w 11"/>
              <a:gd name="T3" fmla="*/ 0 h 12"/>
              <a:gd name="T4" fmla="*/ 0 w 11"/>
              <a:gd name="T5" fmla="*/ 12 h 12"/>
              <a:gd name="T6" fmla="*/ 11 w 11"/>
              <a:gd name="T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11" y="6"/>
                </a:moveTo>
                <a:lnTo>
                  <a:pt x="0" y="0"/>
                </a:lnTo>
                <a:lnTo>
                  <a:pt x="0" y="12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10551023" y="720346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8"/>
          <p:cNvSpPr>
            <a:spLocks/>
          </p:cNvSpPr>
          <p:nvPr/>
        </p:nvSpPr>
        <p:spPr bwMode="auto">
          <a:xfrm>
            <a:off x="10717079" y="661845"/>
            <a:ext cx="114026" cy="105712"/>
          </a:xfrm>
          <a:custGeom>
            <a:avLst/>
            <a:gdLst>
              <a:gd name="T0" fmla="*/ 103 w 103"/>
              <a:gd name="T1" fmla="*/ 57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7"/>
                </a:moveTo>
                <a:lnTo>
                  <a:pt x="0" y="0"/>
                </a:lnTo>
                <a:lnTo>
                  <a:pt x="0" y="103"/>
                </a:lnTo>
                <a:lnTo>
                  <a:pt x="103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9"/>
          <p:cNvSpPr>
            <a:spLocks/>
          </p:cNvSpPr>
          <p:nvPr/>
        </p:nvSpPr>
        <p:spPr bwMode="auto">
          <a:xfrm>
            <a:off x="10717079" y="661845"/>
            <a:ext cx="114026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10551023" y="903033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1"/>
          <p:cNvSpPr>
            <a:spLocks/>
          </p:cNvSpPr>
          <p:nvPr/>
        </p:nvSpPr>
        <p:spPr bwMode="auto">
          <a:xfrm>
            <a:off x="10717079" y="845558"/>
            <a:ext cx="114026" cy="105712"/>
          </a:xfrm>
          <a:custGeom>
            <a:avLst/>
            <a:gdLst>
              <a:gd name="T0" fmla="*/ 103 w 103"/>
              <a:gd name="T1" fmla="*/ 56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6"/>
                </a:moveTo>
                <a:lnTo>
                  <a:pt x="0" y="0"/>
                </a:lnTo>
                <a:lnTo>
                  <a:pt x="0" y="10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2"/>
          <p:cNvSpPr>
            <a:spLocks/>
          </p:cNvSpPr>
          <p:nvPr/>
        </p:nvSpPr>
        <p:spPr bwMode="auto">
          <a:xfrm>
            <a:off x="10717079" y="845558"/>
            <a:ext cx="114026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>
            <a:off x="10551023" y="1085719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4"/>
          <p:cNvSpPr>
            <a:spLocks/>
          </p:cNvSpPr>
          <p:nvPr/>
        </p:nvSpPr>
        <p:spPr bwMode="auto">
          <a:xfrm>
            <a:off x="10717079" y="1028245"/>
            <a:ext cx="114026" cy="105712"/>
          </a:xfrm>
          <a:custGeom>
            <a:avLst/>
            <a:gdLst>
              <a:gd name="T0" fmla="*/ 103 w 103"/>
              <a:gd name="T1" fmla="*/ 56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6"/>
                </a:moveTo>
                <a:lnTo>
                  <a:pt x="0" y="0"/>
                </a:lnTo>
                <a:lnTo>
                  <a:pt x="0" y="10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5"/>
          <p:cNvSpPr>
            <a:spLocks/>
          </p:cNvSpPr>
          <p:nvPr/>
        </p:nvSpPr>
        <p:spPr bwMode="auto">
          <a:xfrm>
            <a:off x="10717079" y="1028245"/>
            <a:ext cx="114026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9575717" y="440158"/>
            <a:ext cx="975306" cy="1280859"/>
          </a:xfrm>
          <a:prstGeom prst="rect">
            <a:avLst/>
          </a:prstGeom>
          <a:noFill/>
          <a:ln w="301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9606714" y="459659"/>
            <a:ext cx="73065" cy="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04970" y="393271"/>
            <a:ext cx="122964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9000908" y="604533"/>
            <a:ext cx="213198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AV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9000908" y="768169"/>
            <a:ext cx="235868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9000908" y="951883"/>
            <a:ext cx="245928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8990945" y="1134857"/>
            <a:ext cx="244811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8941336" y="1481180"/>
            <a:ext cx="254871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MA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10862102" y="374222"/>
            <a:ext cx="420314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YV1+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10862102" y="585483"/>
            <a:ext cx="37783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10862102" y="749119"/>
            <a:ext cx="420314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YV2+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10862102" y="942358"/>
            <a:ext cx="37783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13" name="Groupe 2112"/>
          <p:cNvGrpSpPr/>
          <p:nvPr/>
        </p:nvGrpSpPr>
        <p:grpSpPr>
          <a:xfrm>
            <a:off x="9575717" y="440157"/>
            <a:ext cx="975306" cy="2525946"/>
            <a:chOff x="1570171" y="1636480"/>
            <a:chExt cx="1398588" cy="3907069"/>
          </a:xfrm>
        </p:grpSpPr>
        <p:sp>
          <p:nvSpPr>
            <p:cNvPr id="194" name="Rectangle 37"/>
            <p:cNvSpPr>
              <a:spLocks noChangeArrowheads="1"/>
            </p:cNvSpPr>
            <p:nvPr/>
          </p:nvSpPr>
          <p:spPr bwMode="auto">
            <a:xfrm>
              <a:off x="1570171" y="1636480"/>
              <a:ext cx="1398588" cy="3907069"/>
            </a:xfrm>
            <a:prstGeom prst="rect">
              <a:avLst/>
            </a:prstGeom>
            <a:solidFill>
              <a:schemeClr val="bg1"/>
            </a:solidFill>
            <a:ln w="301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Rectangle 36"/>
            <p:cNvSpPr>
              <a:spLocks noChangeArrowheads="1"/>
            </p:cNvSpPr>
            <p:nvPr/>
          </p:nvSpPr>
          <p:spPr bwMode="auto">
            <a:xfrm>
              <a:off x="1585253" y="2441345"/>
              <a:ext cx="1339056" cy="1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smtClean="0"/>
                <a:t>Boite d’E/S</a:t>
              </a:r>
              <a:endParaRPr lang="fr-FR" dirty="0"/>
            </a:p>
          </p:txBody>
        </p:sp>
      </p:grpSp>
      <p:sp>
        <p:nvSpPr>
          <p:cNvPr id="200" name="Line 21"/>
          <p:cNvSpPr>
            <a:spLocks noChangeShapeType="1"/>
          </p:cNvSpPr>
          <p:nvPr/>
        </p:nvSpPr>
        <p:spPr bwMode="auto">
          <a:xfrm>
            <a:off x="9306705" y="1835816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1" name="Freeform 22"/>
          <p:cNvSpPr>
            <a:spLocks/>
          </p:cNvSpPr>
          <p:nvPr/>
        </p:nvSpPr>
        <p:spPr bwMode="auto">
          <a:xfrm>
            <a:off x="9440658" y="1787578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2" name="Freeform 23"/>
          <p:cNvSpPr>
            <a:spLocks/>
          </p:cNvSpPr>
          <p:nvPr/>
        </p:nvSpPr>
        <p:spPr bwMode="auto">
          <a:xfrm>
            <a:off x="9440658" y="1787578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3" name="Rectangle 44"/>
          <p:cNvSpPr>
            <a:spLocks noChangeArrowheads="1"/>
          </p:cNvSpPr>
          <p:nvPr/>
        </p:nvSpPr>
        <p:spPr bwMode="auto">
          <a:xfrm>
            <a:off x="8170482" y="1710478"/>
            <a:ext cx="1110299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AUTO / MANU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Line 21"/>
          <p:cNvSpPr>
            <a:spLocks noChangeShapeType="1"/>
          </p:cNvSpPr>
          <p:nvPr/>
        </p:nvSpPr>
        <p:spPr bwMode="auto">
          <a:xfrm>
            <a:off x="9306705" y="2082023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9" name="Freeform 22"/>
          <p:cNvSpPr>
            <a:spLocks/>
          </p:cNvSpPr>
          <p:nvPr/>
        </p:nvSpPr>
        <p:spPr bwMode="auto">
          <a:xfrm>
            <a:off x="9440658" y="2033785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0" name="Freeform 23"/>
          <p:cNvSpPr>
            <a:spLocks/>
          </p:cNvSpPr>
          <p:nvPr/>
        </p:nvSpPr>
        <p:spPr bwMode="auto">
          <a:xfrm>
            <a:off x="9440658" y="2033785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" name="Rectangle 44"/>
          <p:cNvSpPr>
            <a:spLocks noChangeArrowheads="1"/>
          </p:cNvSpPr>
          <p:nvPr/>
        </p:nvSpPr>
        <p:spPr bwMode="auto">
          <a:xfrm>
            <a:off x="8865388" y="1956684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BP1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Line 21"/>
          <p:cNvSpPr>
            <a:spLocks noChangeShapeType="1"/>
          </p:cNvSpPr>
          <p:nvPr/>
        </p:nvSpPr>
        <p:spPr bwMode="auto">
          <a:xfrm>
            <a:off x="9306705" y="2292271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3" name="Freeform 22"/>
          <p:cNvSpPr>
            <a:spLocks/>
          </p:cNvSpPr>
          <p:nvPr/>
        </p:nvSpPr>
        <p:spPr bwMode="auto">
          <a:xfrm>
            <a:off x="9440658" y="2244033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" name="Freeform 23"/>
          <p:cNvSpPr>
            <a:spLocks/>
          </p:cNvSpPr>
          <p:nvPr/>
        </p:nvSpPr>
        <p:spPr bwMode="auto">
          <a:xfrm>
            <a:off x="9440658" y="2244033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" name="Rectangle 44"/>
          <p:cNvSpPr>
            <a:spLocks noChangeArrowheads="1"/>
          </p:cNvSpPr>
          <p:nvPr/>
        </p:nvSpPr>
        <p:spPr bwMode="auto">
          <a:xfrm>
            <a:off x="8865388" y="2166932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BP2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Line 21"/>
          <p:cNvSpPr>
            <a:spLocks noChangeShapeType="1"/>
          </p:cNvSpPr>
          <p:nvPr/>
        </p:nvSpPr>
        <p:spPr bwMode="auto">
          <a:xfrm>
            <a:off x="9306705" y="253311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7" name="Freeform 22"/>
          <p:cNvSpPr>
            <a:spLocks/>
          </p:cNvSpPr>
          <p:nvPr/>
        </p:nvSpPr>
        <p:spPr bwMode="auto">
          <a:xfrm>
            <a:off x="9440658" y="2484882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" name="Freeform 23"/>
          <p:cNvSpPr>
            <a:spLocks/>
          </p:cNvSpPr>
          <p:nvPr/>
        </p:nvSpPr>
        <p:spPr bwMode="auto">
          <a:xfrm>
            <a:off x="9440658" y="2484882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9" name="Rectangle 44"/>
          <p:cNvSpPr>
            <a:spLocks noChangeArrowheads="1"/>
          </p:cNvSpPr>
          <p:nvPr/>
        </p:nvSpPr>
        <p:spPr bwMode="auto">
          <a:xfrm>
            <a:off x="8865388" y="2407781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BP3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Line 21"/>
          <p:cNvSpPr>
            <a:spLocks noChangeShapeType="1"/>
          </p:cNvSpPr>
          <p:nvPr/>
        </p:nvSpPr>
        <p:spPr bwMode="auto">
          <a:xfrm>
            <a:off x="9306705" y="2743367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" name="Freeform 22"/>
          <p:cNvSpPr>
            <a:spLocks/>
          </p:cNvSpPr>
          <p:nvPr/>
        </p:nvSpPr>
        <p:spPr bwMode="auto">
          <a:xfrm>
            <a:off x="9440658" y="2695129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" name="Freeform 23"/>
          <p:cNvSpPr>
            <a:spLocks/>
          </p:cNvSpPr>
          <p:nvPr/>
        </p:nvSpPr>
        <p:spPr bwMode="auto">
          <a:xfrm>
            <a:off x="9440658" y="2695129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Rectangle 44"/>
          <p:cNvSpPr>
            <a:spLocks noChangeArrowheads="1"/>
          </p:cNvSpPr>
          <p:nvPr/>
        </p:nvSpPr>
        <p:spPr bwMode="auto">
          <a:xfrm>
            <a:off x="8865388" y="2608504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BP4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44"/>
          <p:cNvSpPr>
            <a:spLocks noChangeArrowheads="1"/>
          </p:cNvSpPr>
          <p:nvPr/>
        </p:nvSpPr>
        <p:spPr bwMode="auto">
          <a:xfrm>
            <a:off x="2390451" y="2703019"/>
            <a:ext cx="4296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 smtClean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MA</a:t>
            </a:r>
          </a:p>
        </p:txBody>
      </p:sp>
      <p:sp>
        <p:nvSpPr>
          <p:cNvPr id="77" name="Rectangle 44"/>
          <p:cNvSpPr>
            <a:spLocks noChangeArrowheads="1"/>
          </p:cNvSpPr>
          <p:nvPr/>
        </p:nvSpPr>
        <p:spPr bwMode="auto">
          <a:xfrm>
            <a:off x="1814146" y="2703019"/>
            <a:ext cx="5303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AUTO</a:t>
            </a:r>
          </a:p>
        </p:txBody>
      </p:sp>
      <p:sp>
        <p:nvSpPr>
          <p:cNvPr id="78" name="Rectangle 39"/>
          <p:cNvSpPr>
            <a:spLocks noChangeArrowheads="1"/>
          </p:cNvSpPr>
          <p:nvPr/>
        </p:nvSpPr>
        <p:spPr bwMode="auto">
          <a:xfrm>
            <a:off x="2913539" y="2703019"/>
            <a:ext cx="2276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 smtClean="0">
                <a:sym typeface="Symbol" panose="05050102010706020507" pitchFamily="18" charset="2"/>
              </a:rPr>
              <a:t>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</a:t>
            </a: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3216906" y="2703019"/>
            <a:ext cx="3981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AR</a:t>
            </a: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701025" y="2691542"/>
            <a:ext cx="4183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GA</a:t>
            </a:r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2089577" y="3227604"/>
            <a:ext cx="4760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YV1+</a:t>
            </a:r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2089577" y="4265812"/>
            <a:ext cx="4760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YV2+</a:t>
            </a:r>
          </a:p>
        </p:txBody>
      </p:sp>
      <p:sp>
        <p:nvSpPr>
          <p:cNvPr id="84" name="Rectangle 46"/>
          <p:cNvSpPr>
            <a:spLocks noChangeArrowheads="1"/>
          </p:cNvSpPr>
          <p:nvPr/>
        </p:nvSpPr>
        <p:spPr bwMode="auto">
          <a:xfrm>
            <a:off x="2089577" y="5317275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YV1-</a:t>
            </a:r>
          </a:p>
        </p:txBody>
      </p:sp>
      <p:sp>
        <p:nvSpPr>
          <p:cNvPr id="85" name="Rectangle 48"/>
          <p:cNvSpPr>
            <a:spLocks noChangeArrowheads="1"/>
          </p:cNvSpPr>
          <p:nvPr/>
        </p:nvSpPr>
        <p:spPr bwMode="auto">
          <a:xfrm>
            <a:off x="3641574" y="5318009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</a:p>
        </p:txBody>
      </p:sp>
      <p:sp>
        <p:nvSpPr>
          <p:cNvPr id="86" name="Rectangle 40"/>
          <p:cNvSpPr>
            <a:spLocks noChangeArrowheads="1"/>
          </p:cNvSpPr>
          <p:nvPr/>
        </p:nvSpPr>
        <p:spPr bwMode="auto">
          <a:xfrm>
            <a:off x="1917643" y="3723931"/>
            <a:ext cx="2421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AV</a:t>
            </a:r>
          </a:p>
        </p:txBody>
      </p:sp>
      <p:sp>
        <p:nvSpPr>
          <p:cNvPr id="87" name="Rectangle 42"/>
          <p:cNvSpPr>
            <a:spLocks noChangeArrowheads="1"/>
          </p:cNvSpPr>
          <p:nvPr/>
        </p:nvSpPr>
        <p:spPr bwMode="auto">
          <a:xfrm>
            <a:off x="1923304" y="4757902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DR</a:t>
            </a: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1859312" y="5836950"/>
            <a:ext cx="2677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AR</a:t>
            </a:r>
          </a:p>
        </p:txBody>
      </p: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2200556" y="5825473"/>
            <a:ext cx="4183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GA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6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32" y="1667795"/>
            <a:ext cx="11140764" cy="4873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50" y="32384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PC 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200150" y="657673"/>
            <a:ext cx="1068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Comment permettre la marche manuelle dans le désordre ?</a:t>
            </a: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9575717" y="440158"/>
            <a:ext cx="975306" cy="1280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/>
              <a:t>Boite d’E/S</a:t>
            </a:r>
            <a:endParaRPr lang="fr-FR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9306705" y="536633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9440658" y="479158"/>
            <a:ext cx="115133" cy="115976"/>
          </a:xfrm>
          <a:custGeom>
            <a:avLst/>
            <a:gdLst>
              <a:gd name="T0" fmla="*/ 104 w 104"/>
              <a:gd name="T1" fmla="*/ 56 h 113"/>
              <a:gd name="T2" fmla="*/ 0 w 104"/>
              <a:gd name="T3" fmla="*/ 0 h 113"/>
              <a:gd name="T4" fmla="*/ 0 w 104"/>
              <a:gd name="T5" fmla="*/ 113 h 113"/>
              <a:gd name="T6" fmla="*/ 104 w 104"/>
              <a:gd name="T7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13">
                <a:moveTo>
                  <a:pt x="104" y="56"/>
                </a:moveTo>
                <a:lnTo>
                  <a:pt x="0" y="0"/>
                </a:lnTo>
                <a:lnTo>
                  <a:pt x="0" y="11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9440658" y="479158"/>
            <a:ext cx="115133" cy="115976"/>
          </a:xfrm>
          <a:custGeom>
            <a:avLst/>
            <a:gdLst>
              <a:gd name="T0" fmla="*/ 11 w 11"/>
              <a:gd name="T1" fmla="*/ 6 h 12"/>
              <a:gd name="T2" fmla="*/ 0 w 11"/>
              <a:gd name="T3" fmla="*/ 0 h 12"/>
              <a:gd name="T4" fmla="*/ 0 w 11"/>
              <a:gd name="T5" fmla="*/ 12 h 12"/>
              <a:gd name="T6" fmla="*/ 11 w 11"/>
              <a:gd name="T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11" y="6"/>
                </a:moveTo>
                <a:lnTo>
                  <a:pt x="0" y="0"/>
                </a:lnTo>
                <a:lnTo>
                  <a:pt x="0" y="12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9306705" y="720346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9440658" y="661845"/>
            <a:ext cx="115133" cy="105712"/>
          </a:xfrm>
          <a:custGeom>
            <a:avLst/>
            <a:gdLst>
              <a:gd name="T0" fmla="*/ 104 w 104"/>
              <a:gd name="T1" fmla="*/ 5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7"/>
                </a:moveTo>
                <a:lnTo>
                  <a:pt x="0" y="0"/>
                </a:lnTo>
                <a:lnTo>
                  <a:pt x="0" y="103"/>
                </a:lnTo>
                <a:lnTo>
                  <a:pt x="10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9440658" y="661845"/>
            <a:ext cx="115133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9306705" y="903033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9440658" y="845558"/>
            <a:ext cx="115133" cy="105712"/>
          </a:xfrm>
          <a:custGeom>
            <a:avLst/>
            <a:gdLst>
              <a:gd name="T0" fmla="*/ 104 w 104"/>
              <a:gd name="T1" fmla="*/ 56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6"/>
                </a:moveTo>
                <a:lnTo>
                  <a:pt x="0" y="0"/>
                </a:lnTo>
                <a:lnTo>
                  <a:pt x="0" y="10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9440658" y="845558"/>
            <a:ext cx="115133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9306705" y="108571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9440658" y="1028245"/>
            <a:ext cx="115133" cy="105712"/>
          </a:xfrm>
          <a:custGeom>
            <a:avLst/>
            <a:gdLst>
              <a:gd name="T0" fmla="*/ 104 w 104"/>
              <a:gd name="T1" fmla="*/ 56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6"/>
                </a:moveTo>
                <a:lnTo>
                  <a:pt x="0" y="0"/>
                </a:lnTo>
                <a:lnTo>
                  <a:pt x="0" y="10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9440658" y="1028245"/>
            <a:ext cx="115133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9306705" y="125916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9440658" y="1210932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>
            <a:off x="9440658" y="1210932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9306705" y="162556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9440658" y="1577331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3"/>
          <p:cNvSpPr>
            <a:spLocks/>
          </p:cNvSpPr>
          <p:nvPr/>
        </p:nvSpPr>
        <p:spPr bwMode="auto">
          <a:xfrm>
            <a:off x="9440658" y="1577331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10551023" y="536633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10717079" y="479158"/>
            <a:ext cx="114026" cy="115976"/>
          </a:xfrm>
          <a:custGeom>
            <a:avLst/>
            <a:gdLst>
              <a:gd name="T0" fmla="*/ 103 w 103"/>
              <a:gd name="T1" fmla="*/ 56 h 113"/>
              <a:gd name="T2" fmla="*/ 0 w 103"/>
              <a:gd name="T3" fmla="*/ 0 h 113"/>
              <a:gd name="T4" fmla="*/ 0 w 103"/>
              <a:gd name="T5" fmla="*/ 113 h 113"/>
              <a:gd name="T6" fmla="*/ 103 w 103"/>
              <a:gd name="T7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13">
                <a:moveTo>
                  <a:pt x="103" y="56"/>
                </a:moveTo>
                <a:lnTo>
                  <a:pt x="0" y="0"/>
                </a:lnTo>
                <a:lnTo>
                  <a:pt x="0" y="11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6"/>
          <p:cNvSpPr>
            <a:spLocks/>
          </p:cNvSpPr>
          <p:nvPr/>
        </p:nvSpPr>
        <p:spPr bwMode="auto">
          <a:xfrm>
            <a:off x="10717079" y="479158"/>
            <a:ext cx="114026" cy="115976"/>
          </a:xfrm>
          <a:custGeom>
            <a:avLst/>
            <a:gdLst>
              <a:gd name="T0" fmla="*/ 11 w 11"/>
              <a:gd name="T1" fmla="*/ 6 h 12"/>
              <a:gd name="T2" fmla="*/ 0 w 11"/>
              <a:gd name="T3" fmla="*/ 0 h 12"/>
              <a:gd name="T4" fmla="*/ 0 w 11"/>
              <a:gd name="T5" fmla="*/ 12 h 12"/>
              <a:gd name="T6" fmla="*/ 11 w 11"/>
              <a:gd name="T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11" y="6"/>
                </a:moveTo>
                <a:lnTo>
                  <a:pt x="0" y="0"/>
                </a:lnTo>
                <a:lnTo>
                  <a:pt x="0" y="12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10551023" y="720346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8"/>
          <p:cNvSpPr>
            <a:spLocks/>
          </p:cNvSpPr>
          <p:nvPr/>
        </p:nvSpPr>
        <p:spPr bwMode="auto">
          <a:xfrm>
            <a:off x="10717079" y="661845"/>
            <a:ext cx="114026" cy="105712"/>
          </a:xfrm>
          <a:custGeom>
            <a:avLst/>
            <a:gdLst>
              <a:gd name="T0" fmla="*/ 103 w 103"/>
              <a:gd name="T1" fmla="*/ 57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7"/>
                </a:moveTo>
                <a:lnTo>
                  <a:pt x="0" y="0"/>
                </a:lnTo>
                <a:lnTo>
                  <a:pt x="0" y="103"/>
                </a:lnTo>
                <a:lnTo>
                  <a:pt x="103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9"/>
          <p:cNvSpPr>
            <a:spLocks/>
          </p:cNvSpPr>
          <p:nvPr/>
        </p:nvSpPr>
        <p:spPr bwMode="auto">
          <a:xfrm>
            <a:off x="10717079" y="661845"/>
            <a:ext cx="114026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10551023" y="903033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1"/>
          <p:cNvSpPr>
            <a:spLocks/>
          </p:cNvSpPr>
          <p:nvPr/>
        </p:nvSpPr>
        <p:spPr bwMode="auto">
          <a:xfrm>
            <a:off x="10717079" y="845558"/>
            <a:ext cx="114026" cy="105712"/>
          </a:xfrm>
          <a:custGeom>
            <a:avLst/>
            <a:gdLst>
              <a:gd name="T0" fmla="*/ 103 w 103"/>
              <a:gd name="T1" fmla="*/ 56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6"/>
                </a:moveTo>
                <a:lnTo>
                  <a:pt x="0" y="0"/>
                </a:lnTo>
                <a:lnTo>
                  <a:pt x="0" y="10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2"/>
          <p:cNvSpPr>
            <a:spLocks/>
          </p:cNvSpPr>
          <p:nvPr/>
        </p:nvSpPr>
        <p:spPr bwMode="auto">
          <a:xfrm>
            <a:off x="10717079" y="845558"/>
            <a:ext cx="114026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>
            <a:off x="10551023" y="1085719"/>
            <a:ext cx="280083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4"/>
          <p:cNvSpPr>
            <a:spLocks/>
          </p:cNvSpPr>
          <p:nvPr/>
        </p:nvSpPr>
        <p:spPr bwMode="auto">
          <a:xfrm>
            <a:off x="10717079" y="1028245"/>
            <a:ext cx="114026" cy="105712"/>
          </a:xfrm>
          <a:custGeom>
            <a:avLst/>
            <a:gdLst>
              <a:gd name="T0" fmla="*/ 103 w 103"/>
              <a:gd name="T1" fmla="*/ 56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6"/>
                </a:moveTo>
                <a:lnTo>
                  <a:pt x="0" y="0"/>
                </a:lnTo>
                <a:lnTo>
                  <a:pt x="0" y="10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5"/>
          <p:cNvSpPr>
            <a:spLocks/>
          </p:cNvSpPr>
          <p:nvPr/>
        </p:nvSpPr>
        <p:spPr bwMode="auto">
          <a:xfrm>
            <a:off x="10717079" y="1028245"/>
            <a:ext cx="114026" cy="105712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9575717" y="440158"/>
            <a:ext cx="975306" cy="1280859"/>
          </a:xfrm>
          <a:prstGeom prst="rect">
            <a:avLst/>
          </a:prstGeom>
          <a:noFill/>
          <a:ln w="301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9606714" y="459659"/>
            <a:ext cx="73065" cy="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04970" y="393271"/>
            <a:ext cx="122964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9000908" y="604533"/>
            <a:ext cx="213198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AV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9000908" y="768169"/>
            <a:ext cx="235868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9000908" y="951883"/>
            <a:ext cx="245928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8990945" y="1134857"/>
            <a:ext cx="244811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8941336" y="1481180"/>
            <a:ext cx="254871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MA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10862102" y="374222"/>
            <a:ext cx="420314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YV1+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10862102" y="585483"/>
            <a:ext cx="37783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10862102" y="749119"/>
            <a:ext cx="420314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YV2+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10862102" y="942358"/>
            <a:ext cx="37783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13" name="Groupe 2112"/>
          <p:cNvGrpSpPr/>
          <p:nvPr/>
        </p:nvGrpSpPr>
        <p:grpSpPr>
          <a:xfrm>
            <a:off x="9575717" y="440157"/>
            <a:ext cx="975306" cy="2525946"/>
            <a:chOff x="1570171" y="1636480"/>
            <a:chExt cx="1398588" cy="3907069"/>
          </a:xfrm>
        </p:grpSpPr>
        <p:sp>
          <p:nvSpPr>
            <p:cNvPr id="194" name="Rectangle 37"/>
            <p:cNvSpPr>
              <a:spLocks noChangeArrowheads="1"/>
            </p:cNvSpPr>
            <p:nvPr/>
          </p:nvSpPr>
          <p:spPr bwMode="auto">
            <a:xfrm>
              <a:off x="1570171" y="1636480"/>
              <a:ext cx="1398588" cy="3907069"/>
            </a:xfrm>
            <a:prstGeom prst="rect">
              <a:avLst/>
            </a:prstGeom>
            <a:solidFill>
              <a:schemeClr val="bg1"/>
            </a:solidFill>
            <a:ln w="30163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Rectangle 36"/>
            <p:cNvSpPr>
              <a:spLocks noChangeArrowheads="1"/>
            </p:cNvSpPr>
            <p:nvPr/>
          </p:nvSpPr>
          <p:spPr bwMode="auto">
            <a:xfrm>
              <a:off x="1585253" y="2441345"/>
              <a:ext cx="1339056" cy="1935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dirty="0" smtClean="0"/>
                <a:t>Boite d’E/S</a:t>
              </a:r>
              <a:endParaRPr lang="fr-FR" dirty="0"/>
            </a:p>
          </p:txBody>
        </p:sp>
      </p:grpSp>
      <p:sp>
        <p:nvSpPr>
          <p:cNvPr id="200" name="Line 21"/>
          <p:cNvSpPr>
            <a:spLocks noChangeShapeType="1"/>
          </p:cNvSpPr>
          <p:nvPr/>
        </p:nvSpPr>
        <p:spPr bwMode="auto">
          <a:xfrm>
            <a:off x="9306705" y="1835816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1" name="Freeform 22"/>
          <p:cNvSpPr>
            <a:spLocks/>
          </p:cNvSpPr>
          <p:nvPr/>
        </p:nvSpPr>
        <p:spPr bwMode="auto">
          <a:xfrm>
            <a:off x="9440658" y="1787578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2" name="Freeform 23"/>
          <p:cNvSpPr>
            <a:spLocks/>
          </p:cNvSpPr>
          <p:nvPr/>
        </p:nvSpPr>
        <p:spPr bwMode="auto">
          <a:xfrm>
            <a:off x="9440658" y="1787578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3" name="Rectangle 44"/>
          <p:cNvSpPr>
            <a:spLocks noChangeArrowheads="1"/>
          </p:cNvSpPr>
          <p:nvPr/>
        </p:nvSpPr>
        <p:spPr bwMode="auto">
          <a:xfrm>
            <a:off x="8170482" y="1710478"/>
            <a:ext cx="1110299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AUTO / MANU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Line 21"/>
          <p:cNvSpPr>
            <a:spLocks noChangeShapeType="1"/>
          </p:cNvSpPr>
          <p:nvPr/>
        </p:nvSpPr>
        <p:spPr bwMode="auto">
          <a:xfrm>
            <a:off x="9306705" y="2082023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9" name="Freeform 22"/>
          <p:cNvSpPr>
            <a:spLocks/>
          </p:cNvSpPr>
          <p:nvPr/>
        </p:nvSpPr>
        <p:spPr bwMode="auto">
          <a:xfrm>
            <a:off x="9440658" y="2033785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0" name="Freeform 23"/>
          <p:cNvSpPr>
            <a:spLocks/>
          </p:cNvSpPr>
          <p:nvPr/>
        </p:nvSpPr>
        <p:spPr bwMode="auto">
          <a:xfrm>
            <a:off x="9440658" y="2033785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1" name="Rectangle 44"/>
          <p:cNvSpPr>
            <a:spLocks noChangeArrowheads="1"/>
          </p:cNvSpPr>
          <p:nvPr/>
        </p:nvSpPr>
        <p:spPr bwMode="auto">
          <a:xfrm>
            <a:off x="8865388" y="1956684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BP1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Line 21"/>
          <p:cNvSpPr>
            <a:spLocks noChangeShapeType="1"/>
          </p:cNvSpPr>
          <p:nvPr/>
        </p:nvSpPr>
        <p:spPr bwMode="auto">
          <a:xfrm>
            <a:off x="9306705" y="2292271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3" name="Freeform 22"/>
          <p:cNvSpPr>
            <a:spLocks/>
          </p:cNvSpPr>
          <p:nvPr/>
        </p:nvSpPr>
        <p:spPr bwMode="auto">
          <a:xfrm>
            <a:off x="9440658" y="2244033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4" name="Freeform 23"/>
          <p:cNvSpPr>
            <a:spLocks/>
          </p:cNvSpPr>
          <p:nvPr/>
        </p:nvSpPr>
        <p:spPr bwMode="auto">
          <a:xfrm>
            <a:off x="9440658" y="2244033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" name="Rectangle 44"/>
          <p:cNvSpPr>
            <a:spLocks noChangeArrowheads="1"/>
          </p:cNvSpPr>
          <p:nvPr/>
        </p:nvSpPr>
        <p:spPr bwMode="auto">
          <a:xfrm>
            <a:off x="8865388" y="2166932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BP2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Line 21"/>
          <p:cNvSpPr>
            <a:spLocks noChangeShapeType="1"/>
          </p:cNvSpPr>
          <p:nvPr/>
        </p:nvSpPr>
        <p:spPr bwMode="auto">
          <a:xfrm>
            <a:off x="9306705" y="2533119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7" name="Freeform 22"/>
          <p:cNvSpPr>
            <a:spLocks/>
          </p:cNvSpPr>
          <p:nvPr/>
        </p:nvSpPr>
        <p:spPr bwMode="auto">
          <a:xfrm>
            <a:off x="9440658" y="2484882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8" name="Freeform 23"/>
          <p:cNvSpPr>
            <a:spLocks/>
          </p:cNvSpPr>
          <p:nvPr/>
        </p:nvSpPr>
        <p:spPr bwMode="auto">
          <a:xfrm>
            <a:off x="9440658" y="2484882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9" name="Rectangle 44"/>
          <p:cNvSpPr>
            <a:spLocks noChangeArrowheads="1"/>
          </p:cNvSpPr>
          <p:nvPr/>
        </p:nvSpPr>
        <p:spPr bwMode="auto">
          <a:xfrm>
            <a:off x="8865388" y="2407781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BP3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Line 21"/>
          <p:cNvSpPr>
            <a:spLocks noChangeShapeType="1"/>
          </p:cNvSpPr>
          <p:nvPr/>
        </p:nvSpPr>
        <p:spPr bwMode="auto">
          <a:xfrm>
            <a:off x="9306705" y="2743367"/>
            <a:ext cx="249085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1" name="Freeform 22"/>
          <p:cNvSpPr>
            <a:spLocks/>
          </p:cNvSpPr>
          <p:nvPr/>
        </p:nvSpPr>
        <p:spPr bwMode="auto">
          <a:xfrm>
            <a:off x="9440658" y="2695129"/>
            <a:ext cx="115133" cy="105712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2" name="Freeform 23"/>
          <p:cNvSpPr>
            <a:spLocks/>
          </p:cNvSpPr>
          <p:nvPr/>
        </p:nvSpPr>
        <p:spPr bwMode="auto">
          <a:xfrm>
            <a:off x="9440658" y="2695129"/>
            <a:ext cx="115133" cy="105712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3" name="Rectangle 44"/>
          <p:cNvSpPr>
            <a:spLocks noChangeArrowheads="1"/>
          </p:cNvSpPr>
          <p:nvPr/>
        </p:nvSpPr>
        <p:spPr bwMode="auto">
          <a:xfrm>
            <a:off x="8865388" y="2608504"/>
            <a:ext cx="320825" cy="18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BP4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44"/>
          <p:cNvSpPr>
            <a:spLocks noChangeArrowheads="1"/>
          </p:cNvSpPr>
          <p:nvPr/>
        </p:nvSpPr>
        <p:spPr bwMode="auto">
          <a:xfrm>
            <a:off x="2390451" y="2703019"/>
            <a:ext cx="4296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 smtClean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MA</a:t>
            </a:r>
          </a:p>
        </p:txBody>
      </p:sp>
      <p:sp>
        <p:nvSpPr>
          <p:cNvPr id="77" name="Rectangle 44"/>
          <p:cNvSpPr>
            <a:spLocks noChangeArrowheads="1"/>
          </p:cNvSpPr>
          <p:nvPr/>
        </p:nvSpPr>
        <p:spPr bwMode="auto">
          <a:xfrm>
            <a:off x="1814146" y="2703019"/>
            <a:ext cx="5303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AUTO</a:t>
            </a:r>
          </a:p>
        </p:txBody>
      </p:sp>
      <p:sp>
        <p:nvSpPr>
          <p:cNvPr id="78" name="Rectangle 39"/>
          <p:cNvSpPr>
            <a:spLocks noChangeArrowheads="1"/>
          </p:cNvSpPr>
          <p:nvPr/>
        </p:nvSpPr>
        <p:spPr bwMode="auto">
          <a:xfrm>
            <a:off x="2913539" y="2703019"/>
            <a:ext cx="2276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 smtClean="0">
                <a:sym typeface="Symbol" panose="05050102010706020507" pitchFamily="18" charset="2"/>
              </a:rPr>
              <a:t>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C</a:t>
            </a: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3216906" y="2703019"/>
            <a:ext cx="3981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AR</a:t>
            </a: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3701025" y="2691542"/>
            <a:ext cx="4183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GA</a:t>
            </a:r>
          </a:p>
        </p:txBody>
      </p:sp>
      <p:sp>
        <p:nvSpPr>
          <p:cNvPr id="82" name="Rectangle 45"/>
          <p:cNvSpPr>
            <a:spLocks noChangeArrowheads="1"/>
          </p:cNvSpPr>
          <p:nvPr/>
        </p:nvSpPr>
        <p:spPr bwMode="auto">
          <a:xfrm>
            <a:off x="2089577" y="3227604"/>
            <a:ext cx="4760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YV1+</a:t>
            </a:r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2089577" y="4265812"/>
            <a:ext cx="4760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YV2+</a:t>
            </a:r>
          </a:p>
        </p:txBody>
      </p:sp>
      <p:sp>
        <p:nvSpPr>
          <p:cNvPr id="84" name="Rectangle 46"/>
          <p:cNvSpPr>
            <a:spLocks noChangeArrowheads="1"/>
          </p:cNvSpPr>
          <p:nvPr/>
        </p:nvSpPr>
        <p:spPr bwMode="auto">
          <a:xfrm>
            <a:off x="2089577" y="5317275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YV1-</a:t>
            </a:r>
          </a:p>
        </p:txBody>
      </p:sp>
      <p:sp>
        <p:nvSpPr>
          <p:cNvPr id="85" name="Rectangle 48"/>
          <p:cNvSpPr>
            <a:spLocks noChangeArrowheads="1"/>
          </p:cNvSpPr>
          <p:nvPr/>
        </p:nvSpPr>
        <p:spPr bwMode="auto">
          <a:xfrm>
            <a:off x="3641574" y="5298959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</a:p>
        </p:txBody>
      </p:sp>
      <p:sp>
        <p:nvSpPr>
          <p:cNvPr id="86" name="Rectangle 40"/>
          <p:cNvSpPr>
            <a:spLocks noChangeArrowheads="1"/>
          </p:cNvSpPr>
          <p:nvPr/>
        </p:nvSpPr>
        <p:spPr bwMode="auto">
          <a:xfrm>
            <a:off x="1917643" y="3723931"/>
            <a:ext cx="2421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AV</a:t>
            </a:r>
          </a:p>
        </p:txBody>
      </p:sp>
      <p:sp>
        <p:nvSpPr>
          <p:cNvPr id="87" name="Rectangle 42"/>
          <p:cNvSpPr>
            <a:spLocks noChangeArrowheads="1"/>
          </p:cNvSpPr>
          <p:nvPr/>
        </p:nvSpPr>
        <p:spPr bwMode="auto">
          <a:xfrm>
            <a:off x="1923304" y="4757902"/>
            <a:ext cx="27892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DR</a:t>
            </a: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1859312" y="5836950"/>
            <a:ext cx="2677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AR</a:t>
            </a:r>
          </a:p>
        </p:txBody>
      </p:sp>
      <p:sp>
        <p:nvSpPr>
          <p:cNvPr id="89" name="Rectangle 43"/>
          <p:cNvSpPr>
            <a:spLocks noChangeArrowheads="1"/>
          </p:cNvSpPr>
          <p:nvPr/>
        </p:nvSpPr>
        <p:spPr bwMode="auto">
          <a:xfrm>
            <a:off x="2200556" y="5825473"/>
            <a:ext cx="4183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GA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200150" y="1029271"/>
            <a:ext cx="10687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On utilise des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conditionnelles</a:t>
            </a:r>
            <a:r>
              <a:rPr lang="fr-FR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5933372" y="2703019"/>
            <a:ext cx="4296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 smtClean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MA</a:t>
            </a:r>
          </a:p>
        </p:txBody>
      </p:sp>
      <p:sp>
        <p:nvSpPr>
          <p:cNvPr id="92" name="Rectangle 44"/>
          <p:cNvSpPr>
            <a:spLocks noChangeArrowheads="1"/>
          </p:cNvSpPr>
          <p:nvPr/>
        </p:nvSpPr>
        <p:spPr bwMode="auto">
          <a:xfrm>
            <a:off x="5304167" y="2703019"/>
            <a:ext cx="5832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/AUTO</a:t>
            </a:r>
          </a:p>
        </p:txBody>
      </p:sp>
      <p:sp>
        <p:nvSpPr>
          <p:cNvPr id="98" name="Rectangle 45"/>
          <p:cNvSpPr>
            <a:spLocks noChangeArrowheads="1"/>
          </p:cNvSpPr>
          <p:nvPr/>
        </p:nvSpPr>
        <p:spPr bwMode="auto">
          <a:xfrm>
            <a:off x="5577388" y="3746638"/>
            <a:ext cx="4760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YV1+</a:t>
            </a:r>
          </a:p>
        </p:txBody>
      </p:sp>
      <p:sp>
        <p:nvSpPr>
          <p:cNvPr id="99" name="Rectangle 46"/>
          <p:cNvSpPr>
            <a:spLocks noChangeArrowheads="1"/>
          </p:cNvSpPr>
          <p:nvPr/>
        </p:nvSpPr>
        <p:spPr bwMode="auto">
          <a:xfrm>
            <a:off x="7055028" y="3746638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YV1-</a:t>
            </a:r>
          </a:p>
        </p:txBody>
      </p:sp>
      <p:sp>
        <p:nvSpPr>
          <p:cNvPr id="100" name="Rectangle 47"/>
          <p:cNvSpPr>
            <a:spLocks noChangeArrowheads="1"/>
          </p:cNvSpPr>
          <p:nvPr/>
        </p:nvSpPr>
        <p:spPr bwMode="auto">
          <a:xfrm>
            <a:off x="8605486" y="3742286"/>
            <a:ext cx="4760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YV2+</a:t>
            </a:r>
          </a:p>
        </p:txBody>
      </p:sp>
      <p:sp>
        <p:nvSpPr>
          <p:cNvPr id="101" name="Rectangle 48"/>
          <p:cNvSpPr>
            <a:spLocks noChangeArrowheads="1"/>
          </p:cNvSpPr>
          <p:nvPr/>
        </p:nvSpPr>
        <p:spPr bwMode="auto">
          <a:xfrm>
            <a:off x="10210806" y="3752525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</a:p>
        </p:txBody>
      </p:sp>
      <p:sp>
        <p:nvSpPr>
          <p:cNvPr id="102" name="Rectangle 44"/>
          <p:cNvSpPr>
            <a:spLocks noChangeArrowheads="1"/>
          </p:cNvSpPr>
          <p:nvPr/>
        </p:nvSpPr>
        <p:spPr bwMode="auto">
          <a:xfrm>
            <a:off x="5273734" y="3302196"/>
            <a:ext cx="3638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BP1</a:t>
            </a:r>
          </a:p>
        </p:txBody>
      </p:sp>
      <p:sp>
        <p:nvSpPr>
          <p:cNvPr id="103" name="Rectangle 44"/>
          <p:cNvSpPr>
            <a:spLocks noChangeArrowheads="1"/>
          </p:cNvSpPr>
          <p:nvPr/>
        </p:nvSpPr>
        <p:spPr bwMode="auto">
          <a:xfrm>
            <a:off x="5666344" y="3295605"/>
            <a:ext cx="5578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lang="fr-FR" sz="1500" dirty="0" smtClean="0">
                <a:solidFill>
                  <a:srgbClr val="5B9BD5"/>
                </a:solidFill>
                <a:sym typeface="Symbol" panose="05050102010706020507" pitchFamily="18" charset="2"/>
              </a:rPr>
              <a:t>/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BP2</a:t>
            </a:r>
          </a:p>
        </p:txBody>
      </p:sp>
      <p:sp>
        <p:nvSpPr>
          <p:cNvPr id="104" name="Rectangle 40"/>
          <p:cNvSpPr>
            <a:spLocks noChangeArrowheads="1"/>
          </p:cNvSpPr>
          <p:nvPr/>
        </p:nvSpPr>
        <p:spPr bwMode="auto">
          <a:xfrm>
            <a:off x="6309782" y="3286080"/>
            <a:ext cx="4361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/AV</a:t>
            </a: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6874423" y="3292671"/>
            <a:ext cx="3638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BP2</a:t>
            </a:r>
          </a:p>
        </p:txBody>
      </p: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7286083" y="3286080"/>
            <a:ext cx="5578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lang="fr-FR" sz="1500" dirty="0" smtClean="0">
                <a:solidFill>
                  <a:srgbClr val="5B9BD5"/>
                </a:solidFill>
                <a:sym typeface="Symbol" panose="05050102010706020507" pitchFamily="18" charset="2"/>
              </a:rPr>
              <a:t>/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BP1</a:t>
            </a:r>
          </a:p>
        </p:txBody>
      </p:sp>
      <p:sp>
        <p:nvSpPr>
          <p:cNvPr id="107" name="Rectangle 40"/>
          <p:cNvSpPr>
            <a:spLocks noChangeArrowheads="1"/>
          </p:cNvSpPr>
          <p:nvPr/>
        </p:nvSpPr>
        <p:spPr bwMode="auto">
          <a:xfrm>
            <a:off x="7910471" y="3286080"/>
            <a:ext cx="46166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/AR</a:t>
            </a:r>
            <a:endParaRPr kumimoji="0" lang="fr-FR" altLang="fr-FR" sz="15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08" name="Rectangle 44"/>
          <p:cNvSpPr>
            <a:spLocks noChangeArrowheads="1"/>
          </p:cNvSpPr>
          <p:nvPr/>
        </p:nvSpPr>
        <p:spPr bwMode="auto">
          <a:xfrm>
            <a:off x="8434811" y="3292671"/>
            <a:ext cx="3638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BP3</a:t>
            </a:r>
          </a:p>
        </p:txBody>
      </p:sp>
      <p:sp>
        <p:nvSpPr>
          <p:cNvPr id="109" name="Rectangle 44"/>
          <p:cNvSpPr>
            <a:spLocks noChangeArrowheads="1"/>
          </p:cNvSpPr>
          <p:nvPr/>
        </p:nvSpPr>
        <p:spPr bwMode="auto">
          <a:xfrm>
            <a:off x="8846471" y="3286080"/>
            <a:ext cx="5578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lang="fr-FR" sz="1500" dirty="0" smtClean="0">
                <a:solidFill>
                  <a:srgbClr val="5B9BD5"/>
                </a:solidFill>
                <a:sym typeface="Symbol" panose="05050102010706020507" pitchFamily="18" charset="2"/>
              </a:rPr>
              <a:t>/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BP4</a:t>
            </a:r>
          </a:p>
        </p:txBody>
      </p:sp>
      <p:sp>
        <p:nvSpPr>
          <p:cNvPr id="110" name="Rectangle 40"/>
          <p:cNvSpPr>
            <a:spLocks noChangeArrowheads="1"/>
          </p:cNvSpPr>
          <p:nvPr/>
        </p:nvSpPr>
        <p:spPr bwMode="auto">
          <a:xfrm>
            <a:off x="9470859" y="3286080"/>
            <a:ext cx="4728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/DR</a:t>
            </a:r>
          </a:p>
        </p:txBody>
      </p:sp>
      <p:sp>
        <p:nvSpPr>
          <p:cNvPr id="111" name="Rectangle 44"/>
          <p:cNvSpPr>
            <a:spLocks noChangeArrowheads="1"/>
          </p:cNvSpPr>
          <p:nvPr/>
        </p:nvSpPr>
        <p:spPr bwMode="auto">
          <a:xfrm>
            <a:off x="10028865" y="3292671"/>
            <a:ext cx="3638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BP4</a:t>
            </a:r>
          </a:p>
        </p:txBody>
      </p:sp>
      <p:sp>
        <p:nvSpPr>
          <p:cNvPr id="112" name="Rectangle 44"/>
          <p:cNvSpPr>
            <a:spLocks noChangeArrowheads="1"/>
          </p:cNvSpPr>
          <p:nvPr/>
        </p:nvSpPr>
        <p:spPr bwMode="auto">
          <a:xfrm>
            <a:off x="10440525" y="3286080"/>
            <a:ext cx="55784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lang="fr-FR" sz="1500" dirty="0" smtClean="0">
                <a:solidFill>
                  <a:srgbClr val="5B9BD5"/>
                </a:solidFill>
                <a:sym typeface="Symbol" panose="05050102010706020507" pitchFamily="18" charset="2"/>
              </a:rPr>
              <a:t>/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BP3</a:t>
            </a:r>
          </a:p>
        </p:txBody>
      </p:sp>
      <p:sp>
        <p:nvSpPr>
          <p:cNvPr id="113" name="Rectangle 40"/>
          <p:cNvSpPr>
            <a:spLocks noChangeArrowheads="1"/>
          </p:cNvSpPr>
          <p:nvPr/>
        </p:nvSpPr>
        <p:spPr bwMode="auto">
          <a:xfrm>
            <a:off x="11064913" y="3286080"/>
            <a:ext cx="4712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>
                <a:sym typeface="Symbol" panose="05050102010706020507" pitchFamily="18" charset="2"/>
              </a:rPr>
              <a:t> 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/GA</a:t>
            </a:r>
          </a:p>
        </p:txBody>
      </p:sp>
      <p:sp>
        <p:nvSpPr>
          <p:cNvPr id="114" name="Rectangle 44"/>
          <p:cNvSpPr>
            <a:spLocks noChangeArrowheads="1"/>
          </p:cNvSpPr>
          <p:nvPr/>
        </p:nvSpPr>
        <p:spPr bwMode="auto">
          <a:xfrm>
            <a:off x="5913619" y="4913867"/>
            <a:ext cx="5065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sz="1500" dirty="0" smtClean="0">
                <a:sym typeface="Symbol" panose="05050102010706020507" pitchFamily="18" charset="2"/>
              </a:rPr>
              <a:t>+ </a:t>
            </a:r>
            <a:r>
              <a:rPr lang="fr-FR" sz="1500" dirty="0" smtClean="0">
                <a:solidFill>
                  <a:srgbClr val="5B9BD5"/>
                </a:solidFill>
                <a:sym typeface="Symbol" panose="05050102010706020507" pitchFamily="18" charset="2"/>
              </a:rPr>
              <a:t>/M</a:t>
            </a:r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A</a:t>
            </a:r>
          </a:p>
        </p:txBody>
      </p:sp>
      <p:sp>
        <p:nvSpPr>
          <p:cNvPr id="115" name="Rectangle 44"/>
          <p:cNvSpPr>
            <a:spLocks noChangeArrowheads="1"/>
          </p:cNvSpPr>
          <p:nvPr/>
        </p:nvSpPr>
        <p:spPr bwMode="auto">
          <a:xfrm>
            <a:off x="5337314" y="4913867"/>
            <a:ext cx="5303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kumimoji="0" lang="fr-FR" altLang="fr-FR" sz="15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</a:rPr>
              <a:t>AUTO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9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0" grpId="0"/>
      <p:bldP spid="91" grpId="0"/>
      <p:bldP spid="92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50" y="32384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:</a:t>
            </a:r>
            <a:endParaRPr lang="fr-FR" dirty="0"/>
          </a:p>
        </p:txBody>
      </p:sp>
      <p:sp>
        <p:nvSpPr>
          <p:cNvPr id="117" name="Rectangle 116"/>
          <p:cNvSpPr/>
          <p:nvPr/>
        </p:nvSpPr>
        <p:spPr>
          <a:xfrm>
            <a:off x="867641" y="1664437"/>
            <a:ext cx="106870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Marche dans le désordre en plus de la marche automatique.</a:t>
            </a:r>
          </a:p>
          <a:p>
            <a:endParaRPr lang="fr-FR" dirty="0"/>
          </a:p>
          <a:p>
            <a:r>
              <a:rPr lang="fr-FR" dirty="0" smtClean="0"/>
              <a:t>Possible de faire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des marches </a:t>
            </a:r>
            <a:r>
              <a:rPr lang="fr-FR" dirty="0"/>
              <a:t>dans </a:t>
            </a:r>
            <a:r>
              <a:rPr lang="fr-FR" dirty="0" smtClean="0"/>
              <a:t>l’ordre (mode cycle) ;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des </a:t>
            </a:r>
            <a:r>
              <a:rPr lang="fr-FR" dirty="0"/>
              <a:t>marches </a:t>
            </a:r>
            <a:r>
              <a:rPr lang="fr-FR" dirty="0" smtClean="0"/>
              <a:t>partielles ;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des </a:t>
            </a:r>
            <a:r>
              <a:rPr lang="fr-FR" dirty="0"/>
              <a:t>marches de </a:t>
            </a:r>
            <a:r>
              <a:rPr lang="fr-FR" dirty="0" smtClean="0"/>
              <a:t>préparation en début de journée ;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d’arrêt en fin de journée ;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…</a:t>
            </a:r>
          </a:p>
          <a:p>
            <a:endParaRPr lang="fr-FR" dirty="0"/>
          </a:p>
          <a:p>
            <a:r>
              <a:rPr lang="fr-FR" dirty="0" smtClean="0"/>
              <a:t>Méthode compliquée pour lire et de débugger le GRAFCET</a:t>
            </a:r>
          </a:p>
          <a:p>
            <a:endParaRPr lang="fr-FR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Méthode graphique qui répertoriera l’ensembles des modes de marche et même d’arrêt :</a:t>
            </a: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GEMMA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2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974" y="2512710"/>
            <a:ext cx="9144000" cy="1655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b="1" dirty="0" smtClean="0"/>
              <a:t>Le GEMMA en général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4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49" y="323849"/>
            <a:ext cx="800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</a:t>
            </a:r>
            <a:r>
              <a:rPr lang="fr-FR" dirty="0"/>
              <a:t>(</a:t>
            </a:r>
            <a:r>
              <a:rPr lang="fr-FR" b="1" dirty="0"/>
              <a:t>G</a:t>
            </a:r>
            <a:r>
              <a:rPr lang="fr-FR" dirty="0"/>
              <a:t>uide d'</a:t>
            </a:r>
            <a:r>
              <a:rPr lang="fr-FR" b="1" dirty="0"/>
              <a:t>E</a:t>
            </a:r>
            <a:r>
              <a:rPr lang="fr-FR" dirty="0"/>
              <a:t>tude des </a:t>
            </a:r>
            <a:r>
              <a:rPr lang="fr-FR" b="1" dirty="0"/>
              <a:t>M</a:t>
            </a:r>
            <a:r>
              <a:rPr lang="fr-FR" dirty="0"/>
              <a:t>odes de </a:t>
            </a:r>
            <a:r>
              <a:rPr lang="fr-FR" b="1" dirty="0"/>
              <a:t>M</a:t>
            </a:r>
            <a:r>
              <a:rPr lang="fr-FR" dirty="0"/>
              <a:t>arche et d'</a:t>
            </a:r>
            <a:r>
              <a:rPr lang="fr-FR" b="1" dirty="0"/>
              <a:t>A</a:t>
            </a:r>
            <a:r>
              <a:rPr lang="fr-FR" dirty="0"/>
              <a:t>rrêt</a:t>
            </a:r>
            <a:r>
              <a:rPr lang="fr-FR" dirty="0" smtClean="0"/>
              <a:t>) : Les familles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6017" y="706204"/>
            <a:ext cx="11069051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Trebuchet MS" panose="020B0603020202020204" pitchFamily="34" charset="0"/>
              <a:buChar char="-"/>
            </a:pP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FAMILLE </a:t>
            </a:r>
            <a:r>
              <a:rPr lang="fr-FR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"PROCEDURES DE FONCTIONNEMENT" : </a:t>
            </a:r>
            <a:r>
              <a:rPr lang="fr-FR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états qui sont indispensables à l’obtention de la valeur ajoutée y compris les modes préparatoires à la production, aux réglages ou aux tests. </a:t>
            </a:r>
            <a:endParaRPr lang="fr-FR" dirty="0" smtClean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Trebuchet MS" panose="020B0603020202020204" pitchFamily="34" charset="0"/>
              <a:buChar char="-"/>
            </a:pPr>
            <a:r>
              <a:rPr lang="fr-F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FAMILLE 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 "PROCEDURES </a:t>
            </a:r>
            <a:r>
              <a:rPr lang="fr-F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D'ARRET" : modes </a:t>
            </a: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conduisant à (ou traduisant) un état d'arrêt du système pour des raisons extérieures au </a:t>
            </a:r>
            <a:r>
              <a:rPr lang="fr-F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système.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Trebuchet MS" panose="020B0603020202020204" pitchFamily="34" charset="0"/>
              <a:buChar char="-"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FAMILLE D 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"PROCEDURES </a:t>
            </a: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DEFAILLANCE" </a:t>
            </a: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 </a:t>
            </a: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conduisant à (ou traduisant) un état d'arrêt du système pour des raisons intérieures au système, autrement dit à cause des défaillances de la partie opérative</a:t>
            </a:r>
            <a:r>
              <a:rPr lang="fr-FR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32104" y="3224463"/>
            <a:ext cx="7331659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États ou mode de marche et d’arrêt de la machine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997934" y="3503595"/>
            <a:ext cx="3349592" cy="3012707"/>
          </a:xfrm>
          <a:prstGeom prst="rect">
            <a:avLst/>
          </a:prstGeom>
          <a:ln cap="rnd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chemeClr val="accent6"/>
                </a:solidFill>
              </a:rPr>
              <a:t>F   Procédures de fonctionnement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9607" y="3503596"/>
            <a:ext cx="2282089" cy="130114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   Procédures d’arrêt de la P.O.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9607" y="5072514"/>
            <a:ext cx="2282089" cy="14437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D   Procédures de défaillance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3318" y="3503595"/>
            <a:ext cx="620051" cy="3012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P.C. Hors énergie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827068" y="4206887"/>
            <a:ext cx="2646947" cy="1375766"/>
            <a:chOff x="4827068" y="4206887"/>
            <a:chExt cx="2646947" cy="1375766"/>
          </a:xfrm>
        </p:grpSpPr>
        <p:sp>
          <p:nvSpPr>
            <p:cNvPr id="12" name="Rectangle 11"/>
            <p:cNvSpPr/>
            <p:nvPr/>
          </p:nvSpPr>
          <p:spPr>
            <a:xfrm>
              <a:off x="4827068" y="4331368"/>
              <a:ext cx="2646947" cy="1251285"/>
            </a:xfrm>
            <a:prstGeom prst="rect">
              <a:avLst/>
            </a:prstGeom>
            <a:noFill/>
            <a:ln cmpd="dbl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85186" y="4458226"/>
              <a:ext cx="2339639" cy="1018550"/>
            </a:xfrm>
            <a:prstGeom prst="rect">
              <a:avLst/>
            </a:prstGeom>
            <a:noFill/>
            <a:ln cmpd="dbl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262005" y="4206887"/>
              <a:ext cx="14643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PRODUCTION</a:t>
              </a:r>
              <a:endParaRPr lang="fr-FR" dirty="0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  <p:bldP spid="9" grpId="0" animBg="1"/>
      <p:bldP spid="15" grpId="0" animBg="1"/>
      <p:bldP spid="1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363" y="290361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50" y="32384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729086" y="750771"/>
            <a:ext cx="4052236" cy="5900286"/>
          </a:xfrm>
          <a:prstGeom prst="rect">
            <a:avLst/>
          </a:prstGeom>
          <a:solidFill>
            <a:srgbClr val="008000">
              <a:alpha val="50196"/>
            </a:srgbClr>
          </a:solidFill>
          <a:ln cap="rnd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2303" y="750771"/>
            <a:ext cx="4085145" cy="3166711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 cap="rnd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2303" y="4158114"/>
            <a:ext cx="4085145" cy="2492943"/>
          </a:xfrm>
          <a:prstGeom prst="rect">
            <a:avLst/>
          </a:prstGeom>
          <a:solidFill>
            <a:srgbClr val="CC0000">
              <a:alpha val="50196"/>
            </a:srgbClr>
          </a:solidFill>
          <a:ln cap="rnd" cmpd="dbl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9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974" y="2512710"/>
            <a:ext cx="9144000" cy="1655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b="1" dirty="0" smtClean="0"/>
              <a:t>Présentation du système support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363" y="290361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50" y="323848"/>
            <a:ext cx="115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: </a:t>
            </a:r>
            <a:r>
              <a:rPr lang="fr-FR" dirty="0" smtClean="0"/>
              <a:t>Les états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883285" y="2756311"/>
            <a:ext cx="2150733" cy="369332"/>
            <a:chOff x="2912160" y="2332799"/>
            <a:chExt cx="2150733" cy="369332"/>
          </a:xfrm>
          <a:solidFill>
            <a:srgbClr val="000000">
              <a:alpha val="41176"/>
            </a:srgbClr>
          </a:solidFill>
        </p:grpSpPr>
        <p:cxnSp>
          <p:nvCxnSpPr>
            <p:cNvPr id="3" name="Connecteur droit avec flèche 2"/>
            <p:cNvCxnSpPr/>
            <p:nvPr/>
          </p:nvCxnSpPr>
          <p:spPr>
            <a:xfrm flipV="1">
              <a:off x="4417996" y="2377440"/>
              <a:ext cx="644897" cy="140025"/>
            </a:xfrm>
            <a:prstGeom prst="straightConnector1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oneTexte 3"/>
            <p:cNvSpPr txBox="1"/>
            <p:nvPr/>
          </p:nvSpPr>
          <p:spPr>
            <a:xfrm>
              <a:off x="2912160" y="2332799"/>
              <a:ext cx="15524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Rectangle état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435199" y="1620528"/>
            <a:ext cx="2723949" cy="610354"/>
            <a:chOff x="1825396" y="2332799"/>
            <a:chExt cx="2723949" cy="610354"/>
          </a:xfrm>
          <a:solidFill>
            <a:srgbClr val="000000">
              <a:alpha val="41176"/>
            </a:srgbClr>
          </a:solidFill>
        </p:grpSpPr>
        <p:cxnSp>
          <p:nvCxnSpPr>
            <p:cNvPr id="16" name="Connecteur droit avec flèche 15"/>
            <p:cNvCxnSpPr/>
            <p:nvPr/>
          </p:nvCxnSpPr>
          <p:spPr>
            <a:xfrm>
              <a:off x="4417996" y="2517466"/>
              <a:ext cx="131349" cy="425687"/>
            </a:xfrm>
            <a:prstGeom prst="straightConnector1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825396" y="2332799"/>
              <a:ext cx="26392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Repère du rectangle état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137835" y="985836"/>
            <a:ext cx="3178239" cy="1216175"/>
            <a:chOff x="1286381" y="2332799"/>
            <a:chExt cx="3178239" cy="1216175"/>
          </a:xfrm>
          <a:solidFill>
            <a:srgbClr val="000000">
              <a:alpha val="41176"/>
            </a:srgbClr>
          </a:solidFill>
        </p:grpSpPr>
        <p:cxnSp>
          <p:nvCxnSpPr>
            <p:cNvPr id="20" name="Connecteur droit avec flèche 19"/>
            <p:cNvCxnSpPr/>
            <p:nvPr/>
          </p:nvCxnSpPr>
          <p:spPr>
            <a:xfrm>
              <a:off x="4417996" y="2517466"/>
              <a:ext cx="46624" cy="1031508"/>
            </a:xfrm>
            <a:prstGeom prst="straightConnector1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1286381" y="2332799"/>
              <a:ext cx="31782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Indications sur le  rectangle état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151904" y="2246094"/>
            <a:ext cx="2598489" cy="1216174"/>
            <a:chOff x="4265732" y="2332800"/>
            <a:chExt cx="2598489" cy="1216174"/>
          </a:xfrm>
          <a:solidFill>
            <a:srgbClr val="000000">
              <a:alpha val="41176"/>
            </a:srgbClr>
          </a:solidFill>
        </p:grpSpPr>
        <p:cxnSp>
          <p:nvCxnSpPr>
            <p:cNvPr id="27" name="Connecteur droit avec flèche 26"/>
            <p:cNvCxnSpPr/>
            <p:nvPr/>
          </p:nvCxnSpPr>
          <p:spPr>
            <a:xfrm flipH="1">
              <a:off x="4464620" y="2625598"/>
              <a:ext cx="318619" cy="923376"/>
            </a:xfrm>
            <a:prstGeom prst="straightConnector1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4265732" y="2332800"/>
              <a:ext cx="2598489" cy="3719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Liaison d’un état à l’autre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034018" y="2126252"/>
            <a:ext cx="1790294" cy="165647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046101" y="2174528"/>
            <a:ext cx="382648" cy="3774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5438273" y="2188997"/>
            <a:ext cx="1365907" cy="60243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flipH="1">
            <a:off x="6824313" y="3519418"/>
            <a:ext cx="2081562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8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49" y="323849"/>
            <a:ext cx="597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6017" y="706204"/>
            <a:ext cx="11069051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Trebuchet MS" panose="020B0603020202020204" pitchFamily="34" charset="0"/>
              <a:buChar char="-"/>
            </a:pP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FAMILLE </a:t>
            </a:r>
            <a:r>
              <a:rPr lang="fr-FR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"PROCEDURES DE FONCTIONNEMENT" : </a:t>
            </a:r>
            <a:r>
              <a:rPr lang="fr-FR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états qui sont indispensables à l’obtention de la valeur ajoutée y compris les modes préparatoires à la production, aux réglages ou aux tests. </a:t>
            </a:r>
            <a:endParaRPr lang="fr-FR" dirty="0" smtClean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013" y="1633386"/>
            <a:ext cx="7010304" cy="48777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395586" y="1987408"/>
            <a:ext cx="3140731" cy="4497504"/>
          </a:xfrm>
          <a:prstGeom prst="rect">
            <a:avLst/>
          </a:prstGeom>
          <a:solidFill>
            <a:srgbClr val="008000">
              <a:alpha val="50196"/>
            </a:srgbClr>
          </a:solidFill>
          <a:ln cap="rnd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-0.50872 -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49" y="323849"/>
            <a:ext cx="597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6017" y="706204"/>
            <a:ext cx="11069051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Trebuchet MS" panose="020B0603020202020204" pitchFamily="34" charset="0"/>
              <a:buChar char="-"/>
            </a:pP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FAMILLE </a:t>
            </a:r>
            <a:r>
              <a:rPr lang="fr-FR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"PROCEDURES DE FONCTIONNEMENT" : </a:t>
            </a:r>
            <a:r>
              <a:rPr lang="fr-FR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modes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états qui sont indispensables à l’obtention de la valeur ajoutée y compris les modes préparatoires à la production, aux réglages ou aux tests. </a:t>
            </a:r>
            <a:endParaRPr lang="fr-FR" dirty="0" smtClean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5237" y="1623861"/>
            <a:ext cx="7010304" cy="48777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71475" y="3905250"/>
            <a:ext cx="1638300" cy="13811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72003" y="2974570"/>
            <a:ext cx="513872" cy="6544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907" y="1623861"/>
            <a:ext cx="8418217" cy="42054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907" y="1623861"/>
            <a:ext cx="8418217" cy="119553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907" y="1623862"/>
            <a:ext cx="8418217" cy="168131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907" y="1623861"/>
            <a:ext cx="8418217" cy="216708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425659" y="2974570"/>
            <a:ext cx="513872" cy="6544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907" y="1623861"/>
            <a:ext cx="8418217" cy="283383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05434" y="2221630"/>
            <a:ext cx="699715" cy="75294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8907" y="1623861"/>
            <a:ext cx="8418217" cy="350058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405434" y="3252554"/>
            <a:ext cx="699715" cy="152899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2405434" y="5059533"/>
            <a:ext cx="699715" cy="11602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9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49" y="323849"/>
            <a:ext cx="597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2630488" y="-773111"/>
            <a:ext cx="541815" cy="292388"/>
          </a:xfrm>
          <a:prstGeom prst="rect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auto">
          <a:xfrm>
            <a:off x="1868488" y="-773111"/>
            <a:ext cx="541815" cy="292388"/>
          </a:xfrm>
          <a:prstGeom prst="rect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5237" y="1623861"/>
            <a:ext cx="7010304" cy="487779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7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99987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87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49" y="323849"/>
            <a:ext cx="597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6017" y="706204"/>
            <a:ext cx="11069051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Trebuchet MS" panose="020B0603020202020204" pitchFamily="34" charset="0"/>
              <a:buChar char="-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FAMILLE A "PROCEDURES D'ARRET" : modes conduisant à (ou traduisant) un état d'arrêt du système pour des raisons extérieures au système.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63" y="1576236"/>
            <a:ext cx="7010304" cy="4877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15624" y="2286001"/>
            <a:ext cx="1190625" cy="4953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1" y="1747223"/>
            <a:ext cx="8147766" cy="45368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01" y="1746723"/>
            <a:ext cx="8147766" cy="95837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01" y="1746722"/>
            <a:ext cx="8147766" cy="144415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0645679" y="3590926"/>
            <a:ext cx="555722" cy="69532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01" y="1746723"/>
            <a:ext cx="8147766" cy="208232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350527" y="3590926"/>
            <a:ext cx="555722" cy="51434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01" y="1746722"/>
            <a:ext cx="8147766" cy="237760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82325" y="2959678"/>
            <a:ext cx="912149" cy="38359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8487"/>
          <a:stretch/>
        </p:blipFill>
        <p:spPr>
          <a:xfrm>
            <a:off x="111601" y="1746722"/>
            <a:ext cx="8147766" cy="324437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170493" y="3590926"/>
            <a:ext cx="1168596" cy="69532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4631"/>
          <a:stretch/>
        </p:blipFill>
        <p:spPr>
          <a:xfrm>
            <a:off x="111601" y="1746722"/>
            <a:ext cx="8147766" cy="387302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203238" y="2286001"/>
            <a:ext cx="1190625" cy="4953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9461355" y="2959678"/>
            <a:ext cx="912149" cy="38359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896350" y="1924050"/>
            <a:ext cx="3135565" cy="2440606"/>
          </a:xfrm>
          <a:prstGeom prst="rect">
            <a:avLst/>
          </a:prstGeom>
          <a:solidFill>
            <a:schemeClr val="accent5">
              <a:lumMod val="75000"/>
              <a:alpha val="50196"/>
            </a:schemeClr>
          </a:solidFill>
          <a:ln cap="rnd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23" grpId="0" animBg="1"/>
      <p:bldP spid="23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2" grpId="1" animBg="1"/>
      <p:bldP spid="32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49" y="323849"/>
            <a:ext cx="597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6017" y="706204"/>
            <a:ext cx="11069051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Font typeface="Trebuchet MS" panose="020B0603020202020204" pitchFamily="34" charset="0"/>
              <a:buChar char="-"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FAMILLE D "PROCEDURES EN DEFAILLANCE" : modes conduisant à (ou traduisant) un état d'arrêt du système pour des raisons intérieures au système, autrement dit à cause des défaillances de la partie opérative.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63" y="1576236"/>
            <a:ext cx="7010304" cy="487779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170493" y="5743575"/>
            <a:ext cx="2707181" cy="4381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9410699" y="4718791"/>
            <a:ext cx="928389" cy="695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0648951" y="4718791"/>
            <a:ext cx="1259388" cy="6953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12" y="3897183"/>
            <a:ext cx="8351925" cy="99866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190"/>
          <a:stretch/>
        </p:blipFill>
        <p:spPr>
          <a:xfrm>
            <a:off x="101412" y="3887658"/>
            <a:ext cx="8351925" cy="165589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2" y="3887658"/>
            <a:ext cx="8351925" cy="233853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34450" y="4552949"/>
            <a:ext cx="3097465" cy="1901085"/>
          </a:xfrm>
          <a:prstGeom prst="rect">
            <a:avLst/>
          </a:prstGeom>
          <a:solidFill>
            <a:srgbClr val="CC0000">
              <a:alpha val="50196"/>
            </a:srgbClr>
          </a:solidFill>
          <a:ln cap="rnd" cmpd="dbl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0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5" grpId="1" animBg="1"/>
      <p:bldP spid="29" grpId="0" animBg="1"/>
      <p:bldP spid="29" grpId="1" animBg="1"/>
      <p:bldP spid="30" grpId="0" animBg="1"/>
      <p:bldP spid="27" grpId="0" animBg="1"/>
      <p:bldP spid="27" grpId="1" animBg="1"/>
      <p:bldP spid="27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50" y="323849"/>
            <a:ext cx="347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</a:t>
            </a:r>
            <a:r>
              <a:rPr lang="fr-FR" dirty="0" smtClean="0"/>
              <a:t> : Que remplir ? Exemples sans rapport avec notre application de départ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0" y="1428749"/>
            <a:ext cx="8718174" cy="4486275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3076575" y="3067050"/>
            <a:ext cx="3027921" cy="4693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e 16"/>
          <p:cNvGrpSpPr/>
          <p:nvPr/>
        </p:nvGrpSpPr>
        <p:grpSpPr>
          <a:xfrm>
            <a:off x="1820863" y="1714500"/>
            <a:ext cx="2855912" cy="3971925"/>
            <a:chOff x="1820863" y="1714500"/>
            <a:chExt cx="2855912" cy="3971925"/>
          </a:xfrm>
        </p:grpSpPr>
        <p:grpSp>
          <p:nvGrpSpPr>
            <p:cNvPr id="4" name="Groupe 3"/>
            <p:cNvGrpSpPr/>
            <p:nvPr/>
          </p:nvGrpSpPr>
          <p:grpSpPr>
            <a:xfrm>
              <a:off x="1820863" y="4162425"/>
              <a:ext cx="2808287" cy="1524000"/>
              <a:chOff x="1820863" y="4162425"/>
              <a:chExt cx="2808287" cy="1524000"/>
            </a:xfrm>
          </p:grpSpPr>
          <p:cxnSp>
            <p:nvCxnSpPr>
              <p:cNvPr id="3" name="Connecteur droit 2"/>
              <p:cNvCxnSpPr/>
              <p:nvPr/>
            </p:nvCxnSpPr>
            <p:spPr>
              <a:xfrm flipV="1">
                <a:off x="1868488" y="4171950"/>
                <a:ext cx="2760662" cy="1514475"/>
              </a:xfrm>
              <a:prstGeom prst="line">
                <a:avLst/>
              </a:prstGeom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1820863" y="4162425"/>
                <a:ext cx="2760662" cy="1514475"/>
              </a:xfrm>
              <a:prstGeom prst="line">
                <a:avLst/>
              </a:prstGeom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10"/>
            <p:cNvGrpSpPr/>
            <p:nvPr/>
          </p:nvGrpSpPr>
          <p:grpSpPr>
            <a:xfrm>
              <a:off x="3390900" y="1714500"/>
              <a:ext cx="1285875" cy="1085850"/>
              <a:chOff x="1820863" y="4162425"/>
              <a:chExt cx="2808287" cy="1524000"/>
            </a:xfrm>
          </p:grpSpPr>
          <p:cxnSp>
            <p:nvCxnSpPr>
              <p:cNvPr id="12" name="Connecteur droit 11"/>
              <p:cNvCxnSpPr/>
              <p:nvPr/>
            </p:nvCxnSpPr>
            <p:spPr>
              <a:xfrm flipV="1">
                <a:off x="1868488" y="4171950"/>
                <a:ext cx="2760662" cy="1514475"/>
              </a:xfrm>
              <a:prstGeom prst="line">
                <a:avLst/>
              </a:prstGeom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1820863" y="4162425"/>
                <a:ext cx="2760662" cy="1514475"/>
              </a:xfrm>
              <a:prstGeom prst="line">
                <a:avLst/>
              </a:prstGeom>
              <a:ln w="762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e 17"/>
          <p:cNvGrpSpPr/>
          <p:nvPr/>
        </p:nvGrpSpPr>
        <p:grpSpPr>
          <a:xfrm>
            <a:off x="4581525" y="666155"/>
            <a:ext cx="4210050" cy="3496270"/>
            <a:chOff x="4581525" y="666155"/>
            <a:chExt cx="4210050" cy="3496270"/>
          </a:xfrm>
        </p:grpSpPr>
        <p:sp>
          <p:nvSpPr>
            <p:cNvPr id="5" name="ZoneTexte 4"/>
            <p:cNvSpPr txBox="1"/>
            <p:nvPr/>
          </p:nvSpPr>
          <p:spPr>
            <a:xfrm>
              <a:off x="4581525" y="666155"/>
              <a:ext cx="421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4">
                      <a:lumMod val="50000"/>
                    </a:schemeClr>
                  </a:solidFill>
                </a:rPr>
                <a:t>Etats non retenus -&gt; Rayés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>
              <a:off x="4654968" y="985719"/>
              <a:ext cx="355182" cy="719256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>
              <a:off x="4629150" y="978932"/>
              <a:ext cx="381001" cy="3183493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6172200" y="2714625"/>
            <a:ext cx="3286125" cy="1905000"/>
            <a:chOff x="6172200" y="2714625"/>
            <a:chExt cx="3286125" cy="1905000"/>
          </a:xfrm>
        </p:grpSpPr>
        <p:sp>
          <p:nvSpPr>
            <p:cNvPr id="21" name="ZoneTexte 20"/>
            <p:cNvSpPr txBox="1"/>
            <p:nvPr/>
          </p:nvSpPr>
          <p:spPr>
            <a:xfrm>
              <a:off x="6172200" y="2714625"/>
              <a:ext cx="3286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4">
                      <a:lumMod val="50000"/>
                    </a:schemeClr>
                  </a:solidFill>
                </a:rPr>
                <a:t>Moulage des pièces</a:t>
              </a:r>
            </a:p>
            <a:p>
              <a:r>
                <a:rPr lang="fr-FR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fr-FR" b="1" dirty="0" smtClean="0">
                  <a:solidFill>
                    <a:schemeClr val="accent4">
                      <a:lumMod val="50000"/>
                    </a:schemeClr>
                  </a:solidFill>
                </a:rPr>
                <a:t>GPN</a:t>
              </a:r>
              <a:endParaRPr lang="fr-FR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343775" y="3671886"/>
              <a:ext cx="973278" cy="947739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522298" y="3828751"/>
              <a:ext cx="640627" cy="640800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fr-FR" dirty="0" smtClean="0">
                  <a:solidFill>
                    <a:schemeClr val="accent4">
                      <a:lumMod val="50000"/>
                    </a:schemeClr>
                  </a:solidFill>
                </a:rPr>
                <a:t>100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868488" y="2043411"/>
            <a:ext cx="1093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Finir le moulage en cours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630489" y="585995"/>
            <a:ext cx="9267030" cy="2128630"/>
            <a:chOff x="-475455" y="666155"/>
            <a:chExt cx="9267030" cy="2128630"/>
          </a:xfrm>
        </p:grpSpPr>
        <p:sp>
          <p:nvSpPr>
            <p:cNvPr id="30" name="ZoneTexte 29"/>
            <p:cNvSpPr txBox="1"/>
            <p:nvPr/>
          </p:nvSpPr>
          <p:spPr>
            <a:xfrm>
              <a:off x="4581525" y="666155"/>
              <a:ext cx="4210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4">
                      <a:lumMod val="50000"/>
                    </a:schemeClr>
                  </a:solidFill>
                </a:rPr>
                <a:t>Etat retenu -&gt; Complément -&gt; Exécution de la machine dans cet état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flipH="1">
              <a:off x="-475455" y="1306245"/>
              <a:ext cx="5224273" cy="1081004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endCxn id="21" idx="0"/>
            </p:cNvCxnSpPr>
            <p:nvPr/>
          </p:nvCxnSpPr>
          <p:spPr>
            <a:xfrm flipH="1">
              <a:off x="4709319" y="1306245"/>
              <a:ext cx="78999" cy="1488540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5415379" y="338479"/>
            <a:ext cx="5938420" cy="2455084"/>
            <a:chOff x="4404935" y="666155"/>
            <a:chExt cx="5938420" cy="2455084"/>
          </a:xfrm>
        </p:grpSpPr>
        <p:sp>
          <p:nvSpPr>
            <p:cNvPr id="44" name="ZoneTexte 43"/>
            <p:cNvSpPr txBox="1"/>
            <p:nvPr/>
          </p:nvSpPr>
          <p:spPr>
            <a:xfrm>
              <a:off x="4581524" y="666155"/>
              <a:ext cx="5761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4">
                      <a:lumMod val="50000"/>
                    </a:schemeClr>
                  </a:solidFill>
                </a:rPr>
                <a:t>Liaison retenue -&gt; Condition d’évolution entre les 2 états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H="1">
              <a:off x="4404935" y="1306245"/>
              <a:ext cx="383384" cy="1814994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/>
          <p:cNvGrpSpPr/>
          <p:nvPr/>
        </p:nvGrpSpPr>
        <p:grpSpPr>
          <a:xfrm>
            <a:off x="4851609" y="2867025"/>
            <a:ext cx="1352550" cy="750059"/>
            <a:chOff x="4851609" y="2867025"/>
            <a:chExt cx="1352550" cy="750059"/>
          </a:xfrm>
        </p:grpSpPr>
        <p:cxnSp>
          <p:nvCxnSpPr>
            <p:cNvPr id="47" name="Connecteur droit 46"/>
            <p:cNvCxnSpPr/>
            <p:nvPr/>
          </p:nvCxnSpPr>
          <p:spPr>
            <a:xfrm>
              <a:off x="5229225" y="2867025"/>
              <a:ext cx="0" cy="409575"/>
            </a:xfrm>
            <a:prstGeom prst="line">
              <a:avLst/>
            </a:prstGeom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4851609" y="3247752"/>
              <a:ext cx="135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4">
                      <a:lumMod val="50000"/>
                    </a:schemeClr>
                  </a:solidFill>
                </a:rPr>
                <a:t>BP Arrêt</a:t>
              </a:r>
              <a:endParaRPr lang="fr-FR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2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974" y="2512710"/>
            <a:ext cx="9144000" cy="1655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b="1" dirty="0" smtClean="0"/>
              <a:t>Le GEMMA pour notre application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6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974" y="213576"/>
            <a:ext cx="9144000" cy="3067506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pPr algn="l"/>
            <a:r>
              <a:rPr lang="fr-FR" sz="4000" b="1" u="sng" dirty="0" smtClean="0"/>
              <a:t>Rappel du cahier des charges</a:t>
            </a:r>
          </a:p>
          <a:p>
            <a:pPr algn="l"/>
            <a:endParaRPr lang="fr-FR" sz="4000" b="1" dirty="0" smtClean="0"/>
          </a:p>
          <a:p>
            <a:pPr lvl="1" algn="l"/>
            <a:r>
              <a:rPr lang="fr-FR" sz="2200" dirty="0"/>
              <a:t>- Cycle automatique</a:t>
            </a:r>
          </a:p>
          <a:p>
            <a:pPr lvl="1" algn="l"/>
            <a:endParaRPr lang="fr-FR" sz="2200" dirty="0"/>
          </a:p>
          <a:p>
            <a:pPr marL="800100" lvl="1" indent="-342900" algn="l">
              <a:buFontTx/>
              <a:buChar char="-"/>
            </a:pPr>
            <a:r>
              <a:rPr lang="fr-FR" sz="2200" dirty="0" smtClean="0"/>
              <a:t>Marche </a:t>
            </a:r>
            <a:r>
              <a:rPr lang="fr-FR" sz="2200" dirty="0"/>
              <a:t>manuelle (fonctionnement dans le désordre</a:t>
            </a:r>
            <a:r>
              <a:rPr lang="fr-FR" sz="2200" dirty="0" smtClean="0"/>
              <a:t>)</a:t>
            </a:r>
          </a:p>
          <a:p>
            <a:pPr marL="800100" lvl="1" indent="-342900" algn="l">
              <a:buFontTx/>
              <a:buChar char="-"/>
            </a:pPr>
            <a:endParaRPr lang="fr-FR" sz="2200" dirty="0" smtClean="0"/>
          </a:p>
          <a:p>
            <a:pPr marL="800100" lvl="1" indent="-342900" algn="l">
              <a:buFontTx/>
              <a:buChar char="-"/>
            </a:pPr>
            <a:r>
              <a:rPr lang="fr-FR" sz="2200" dirty="0" smtClean="0"/>
              <a:t>Ajout de remise en position initiale automatique à la sortie du mode manuel</a:t>
            </a:r>
            <a:endParaRPr lang="fr-FR" sz="2200" dirty="0"/>
          </a:p>
          <a:p>
            <a:pPr lvl="1" algn="l"/>
            <a:endParaRPr lang="fr-FR" sz="2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28</a:t>
            </a:fld>
            <a:endParaRPr lang="fr-FR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364974" y="3544149"/>
            <a:ext cx="9144000" cy="3109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algn="l"/>
            <a:r>
              <a:rPr lang="fr-FR" sz="4800" b="1" u="sng" dirty="0"/>
              <a:t>Démarche de mise en œuvre du GEMMA</a:t>
            </a:r>
          </a:p>
          <a:p>
            <a:pPr algn="l"/>
            <a:endParaRPr lang="fr-FR" sz="4000" b="1" dirty="0" smtClean="0"/>
          </a:p>
          <a:p>
            <a:pPr lvl="1" algn="l"/>
            <a:r>
              <a:rPr lang="fr-FR" sz="2600" dirty="0"/>
              <a:t>1/ Recherche des états utilisés / inutilisés</a:t>
            </a:r>
          </a:p>
          <a:p>
            <a:pPr lvl="1" algn="l"/>
            <a:endParaRPr lang="fr-FR" sz="2600" dirty="0"/>
          </a:p>
          <a:p>
            <a:pPr lvl="1" algn="l"/>
            <a:r>
              <a:rPr lang="fr-FR" sz="2600" dirty="0"/>
              <a:t>2/ Détermination de ce qui est réalisé dans les états</a:t>
            </a:r>
          </a:p>
          <a:p>
            <a:pPr lvl="1" algn="l"/>
            <a:endParaRPr lang="fr-FR" sz="2600" dirty="0"/>
          </a:p>
          <a:p>
            <a:pPr lvl="1" algn="l"/>
            <a:r>
              <a:rPr lang="fr-FR" sz="2600" dirty="0"/>
              <a:t>3/ Ecriture des conditions </a:t>
            </a:r>
            <a:r>
              <a:rPr lang="fr-FR" sz="2600" dirty="0" smtClean="0"/>
              <a:t>d’évolution </a:t>
            </a:r>
            <a:r>
              <a:rPr lang="fr-FR" sz="2600" dirty="0"/>
              <a:t>entre les états</a:t>
            </a:r>
          </a:p>
          <a:p>
            <a:pPr lvl="1" algn="l"/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90021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363" y="290361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50" y="323848"/>
            <a:ext cx="115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: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515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2551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1</a:t>
            </a:r>
            <a:r>
              <a:rPr lang="fr-FR" dirty="0" smtClean="0"/>
              <a:t>/ Quel états va-t-on retenir pour notre application ?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504642" y="2939855"/>
            <a:ext cx="1505539" cy="8891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04641" y="5800362"/>
            <a:ext cx="3594362" cy="517504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740954" y="4405261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3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31" grpId="0" animBg="1"/>
      <p:bldP spid="3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9968" y="816769"/>
            <a:ext cx="1086394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Transfert de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caisses (Chaîne d’énergie)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8649" y="1514475"/>
            <a:ext cx="379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2 vérins double effet -&gt; Poussoirs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8649" y="2095500"/>
            <a:ext cx="503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2 distributeurs 4/2 bistables commande électrique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28649" y="2676525"/>
            <a:ext cx="503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341D6"/>
                </a:solidFill>
              </a:rPr>
              <a:t>1 distributeur général </a:t>
            </a:r>
            <a:r>
              <a:rPr lang="fr-FR" dirty="0">
                <a:solidFill>
                  <a:srgbClr val="2341D6"/>
                </a:solidFill>
              </a:rPr>
              <a:t>3/2 </a:t>
            </a:r>
            <a:r>
              <a:rPr lang="fr-FR" dirty="0" smtClean="0">
                <a:solidFill>
                  <a:srgbClr val="2341D6"/>
                </a:solidFill>
              </a:rPr>
              <a:t> monostable commande électrique</a:t>
            </a:r>
            <a:endParaRPr lang="fr-FR" dirty="0">
              <a:solidFill>
                <a:srgbClr val="2341D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8649" y="3427768"/>
            <a:ext cx="503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système FRL avec vanne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4810124" y="5370006"/>
            <a:ext cx="590550" cy="1305214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886252" y="4737396"/>
            <a:ext cx="1428823" cy="408276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457950" y="530265"/>
            <a:ext cx="1638300" cy="113473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055190" y="3048756"/>
            <a:ext cx="917359" cy="1561343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085046" y="4737396"/>
            <a:ext cx="1428823" cy="408276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866900" y="5370006"/>
            <a:ext cx="2657390" cy="1305214"/>
          </a:xfrm>
          <a:prstGeom prst="ellipse">
            <a:avLst/>
          </a:prstGeom>
          <a:solidFill>
            <a:srgbClr val="969696">
              <a:alpha val="5215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1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363" y="290361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50" y="323848"/>
            <a:ext cx="115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515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2551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2/ Que fait-on dans les états retenus ?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504642" y="2939855"/>
            <a:ext cx="1505539" cy="8891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04641" y="5800362"/>
            <a:ext cx="3594362" cy="517504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740954" y="4405261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16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28" grpId="0"/>
      <p:bldP spid="29" grpId="0" animBg="1"/>
      <p:bldP spid="30" grpId="0"/>
      <p:bldP spid="39" grpId="0"/>
      <p:bldP spid="41" grpId="0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50" y="323848"/>
            <a:ext cx="115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25512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3/ Quelles conditions d’évolution entre les états ?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504642" y="2939855"/>
            <a:ext cx="1505539" cy="8891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04641" y="5800362"/>
            <a:ext cx="3594362" cy="517504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740954" y="4405261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70268" y="2287681"/>
            <a:ext cx="110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</a:p>
          <a:p>
            <a:pPr algn="ctr"/>
            <a:r>
              <a:rPr lang="fr-FR" dirty="0" smtClean="0">
                <a:solidFill>
                  <a:srgbClr val="008000"/>
                </a:solidFill>
              </a:rPr>
              <a:t>(???)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607208" y="1772329"/>
            <a:ext cx="110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</a:p>
          <a:p>
            <a:pPr algn="ctr"/>
            <a:r>
              <a:rPr lang="fr-FR" dirty="0" smtClean="0"/>
              <a:t>(???)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3" grpId="0" uiExpand="1" build="p"/>
      <p:bldP spid="7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974" y="2512710"/>
            <a:ext cx="9144000" cy="1655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b="1" dirty="0" smtClean="0"/>
              <a:t>Du GEMMA au GRAFCET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0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974" y="571504"/>
            <a:ext cx="9144000" cy="232119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algn="l"/>
            <a:r>
              <a:rPr lang="fr-FR" sz="4000" b="1" u="sng" dirty="0" smtClean="0"/>
              <a:t>Un grafcet de conduite (GC)</a:t>
            </a:r>
          </a:p>
          <a:p>
            <a:pPr algn="l"/>
            <a:r>
              <a:rPr lang="fr-FR" sz="2200" dirty="0"/>
              <a:t>q</a:t>
            </a:r>
            <a:r>
              <a:rPr lang="fr-FR" sz="2200" dirty="0" smtClean="0"/>
              <a:t>ui va autoriser le démarrage des autres grafcet </a:t>
            </a:r>
            <a:endParaRPr lang="fr-FR" sz="4000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33</a:t>
            </a:fld>
            <a:endParaRPr lang="fr-FR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364974" y="2559541"/>
            <a:ext cx="9144000" cy="2070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algn="l"/>
            <a:r>
              <a:rPr lang="fr-FR" sz="4000" b="1" u="sng" dirty="0"/>
              <a:t>Des grafcets pour les états</a:t>
            </a:r>
          </a:p>
          <a:p>
            <a:pPr algn="l"/>
            <a:r>
              <a:rPr lang="fr-FR" sz="2200" dirty="0"/>
              <a:t>qui vont </a:t>
            </a:r>
            <a:r>
              <a:rPr lang="fr-FR" sz="2200" dirty="0" smtClean="0"/>
              <a:t>réaliser : </a:t>
            </a:r>
            <a:r>
              <a:rPr lang="fr-FR" sz="2200" dirty="0"/>
              <a:t>les </a:t>
            </a:r>
            <a:r>
              <a:rPr lang="fr-FR" sz="2200" dirty="0" smtClean="0"/>
              <a:t>cycles auto (GPN), </a:t>
            </a:r>
            <a:r>
              <a:rPr lang="fr-FR" sz="2200" dirty="0"/>
              <a:t>marche </a:t>
            </a:r>
            <a:r>
              <a:rPr lang="fr-FR" sz="2200" dirty="0" smtClean="0"/>
              <a:t>manuelle (GMM), réinitialisation (GRI), …</a:t>
            </a:r>
            <a:endParaRPr lang="fr-FR" sz="2200" dirty="0"/>
          </a:p>
          <a:p>
            <a:pPr lvl="1" algn="l"/>
            <a:endParaRPr lang="fr-FR" sz="22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364974" y="4547579"/>
            <a:ext cx="9144000" cy="180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algn="l"/>
            <a:r>
              <a:rPr lang="fr-FR" sz="4000" b="1" u="sng" dirty="0"/>
              <a:t>Des </a:t>
            </a:r>
            <a:r>
              <a:rPr lang="fr-FR" sz="4000" b="1" u="sng" dirty="0" smtClean="0"/>
              <a:t>synchronisations</a:t>
            </a:r>
            <a:endParaRPr lang="fr-FR" sz="4000" b="1" u="sng" dirty="0"/>
          </a:p>
          <a:p>
            <a:pPr algn="l"/>
            <a:r>
              <a:rPr lang="fr-FR" sz="2200" dirty="0" smtClean="0"/>
              <a:t>entre le GC et les autres grafcets </a:t>
            </a:r>
            <a:endParaRPr lang="fr-FR" sz="2200" dirty="0"/>
          </a:p>
          <a:p>
            <a:pPr lvl="1" algn="l"/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279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Structure du GC</a:t>
            </a:r>
          </a:p>
          <a:p>
            <a:endParaRPr lang="fr-FR" dirty="0" smtClean="0"/>
          </a:p>
          <a:p>
            <a:r>
              <a:rPr lang="fr-FR" dirty="0" smtClean="0"/>
              <a:t>1 étape par état pour le moment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035277" y="1711500"/>
            <a:ext cx="3614358" cy="1513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77" y="3222157"/>
            <a:ext cx="868219" cy="45045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34</a:t>
            </a:fld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9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62" y="3218741"/>
            <a:ext cx="3254580" cy="5989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Structure du </a:t>
            </a:r>
            <a:r>
              <a:rPr lang="fr-FR" dirty="0" smtClean="0"/>
              <a:t>GC</a:t>
            </a:r>
          </a:p>
          <a:p>
            <a:endParaRPr lang="fr-FR" dirty="0" smtClean="0"/>
          </a:p>
          <a:p>
            <a:r>
              <a:rPr lang="fr-FR" dirty="0" smtClean="0"/>
              <a:t>1 étape par état pour le moment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1200149" y="1988941"/>
            <a:ext cx="5863817" cy="181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4223742" y="1330903"/>
            <a:ext cx="3062582" cy="2420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35</a:t>
            </a:fld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84" y="3055000"/>
            <a:ext cx="3269464" cy="7771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Structure </a:t>
            </a:r>
            <a:r>
              <a:rPr lang="fr-FR" dirty="0" smtClean="0"/>
              <a:t>du GC</a:t>
            </a:r>
          </a:p>
          <a:p>
            <a:endParaRPr lang="fr-FR" dirty="0" smtClean="0"/>
          </a:p>
          <a:p>
            <a:r>
              <a:rPr lang="fr-FR" dirty="0" smtClean="0"/>
              <a:t>1 étape par état pour le moment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1116029" y="2142460"/>
            <a:ext cx="4448848" cy="979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4072015" y="1609980"/>
            <a:ext cx="1365292" cy="1445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36</a:t>
            </a:fld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8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94" y="3045315"/>
            <a:ext cx="3487759" cy="1856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2630488" y="-773111"/>
            <a:ext cx="541815" cy="292388"/>
          </a:xfrm>
          <a:prstGeom prst="rect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auto">
          <a:xfrm>
            <a:off x="1868488" y="-773111"/>
            <a:ext cx="541815" cy="292388"/>
          </a:xfrm>
          <a:prstGeom prst="rect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Structure </a:t>
            </a:r>
            <a:r>
              <a:rPr lang="fr-FR" dirty="0" smtClean="0"/>
              <a:t>du GC</a:t>
            </a:r>
          </a:p>
          <a:p>
            <a:endParaRPr lang="fr-FR" dirty="0" smtClean="0"/>
          </a:p>
          <a:p>
            <a:r>
              <a:rPr lang="fr-FR" dirty="0" smtClean="0"/>
              <a:t>1 étape par état pour le moment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 flipH="1">
            <a:off x="1318661" y="4442692"/>
            <a:ext cx="6593808" cy="258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37</a:t>
            </a:fld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0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26" y="3033767"/>
            <a:ext cx="3487759" cy="28759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Structure </a:t>
            </a:r>
            <a:r>
              <a:rPr lang="fr-FR" dirty="0" smtClean="0"/>
              <a:t>du GC</a:t>
            </a:r>
          </a:p>
          <a:p>
            <a:endParaRPr lang="fr-FR" dirty="0" smtClean="0"/>
          </a:p>
          <a:p>
            <a:r>
              <a:rPr lang="fr-FR" dirty="0" smtClean="0"/>
              <a:t>1 étape par état pour le moment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 flipH="1">
            <a:off x="1347537" y="3598553"/>
            <a:ext cx="4052694" cy="1897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38</a:t>
            </a:fld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1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1" y="2939855"/>
            <a:ext cx="4008690" cy="35887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Structure </a:t>
            </a:r>
            <a:r>
              <a:rPr lang="fr-FR" dirty="0" smtClean="0"/>
              <a:t>du GC</a:t>
            </a:r>
          </a:p>
          <a:p>
            <a:endParaRPr lang="fr-FR" dirty="0" smtClean="0"/>
          </a:p>
          <a:p>
            <a:r>
              <a:rPr lang="fr-FR" dirty="0" smtClean="0"/>
              <a:t>1 étape par état pour le moment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39</a:t>
            </a:fld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5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4974" y="2512710"/>
            <a:ext cx="9144000" cy="1655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4000" b="1" dirty="0" smtClean="0"/>
              <a:t>Cycle automatique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4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941200"/>
            <a:ext cx="6161873" cy="35887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Structure </a:t>
            </a:r>
            <a:r>
              <a:rPr lang="fr-FR" dirty="0" smtClean="0"/>
              <a:t>du GC</a:t>
            </a:r>
          </a:p>
          <a:p>
            <a:endParaRPr lang="fr-FR" dirty="0" smtClean="0"/>
          </a:p>
          <a:p>
            <a:r>
              <a:rPr lang="fr-FR" dirty="0" smtClean="0"/>
              <a:t>1 étape par état pour le moment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 flipH="1">
            <a:off x="4379495" y="1569936"/>
            <a:ext cx="6287575" cy="2809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40</a:t>
            </a:fld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1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941200"/>
            <a:ext cx="6161873" cy="35887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Structure </a:t>
            </a:r>
            <a:r>
              <a:rPr lang="fr-FR" dirty="0" smtClean="0"/>
              <a:t>du GC</a:t>
            </a:r>
          </a:p>
          <a:p>
            <a:endParaRPr lang="fr-FR" dirty="0" smtClean="0"/>
          </a:p>
          <a:p>
            <a:r>
              <a:rPr lang="fr-FR" dirty="0" smtClean="0"/>
              <a:t>1 étape par état pour le moment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3607244" y="1879600"/>
            <a:ext cx="321376" cy="3520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41</a:t>
            </a:fld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0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1" y="279545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Structure </a:t>
            </a:r>
            <a:r>
              <a:rPr lang="fr-FR" dirty="0" smtClean="0"/>
              <a:t>du GC</a:t>
            </a:r>
          </a:p>
          <a:p>
            <a:endParaRPr lang="fr-FR" dirty="0" smtClean="0"/>
          </a:p>
          <a:p>
            <a:r>
              <a:rPr lang="fr-FR" dirty="0" smtClean="0"/>
              <a:t>1 étape par état pour le moment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42</a:t>
            </a:fld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1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Contenu du GC</a:t>
            </a:r>
          </a:p>
          <a:p>
            <a:endParaRPr lang="fr-FR" dirty="0" smtClean="0"/>
          </a:p>
          <a:p>
            <a:r>
              <a:rPr lang="fr-FR" dirty="0" smtClean="0"/>
              <a:t>On recopie les conditions d’évolutions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1992429" y="2078182"/>
            <a:ext cx="5077022" cy="1773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43</a:t>
            </a:fld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0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Contenu du GC</a:t>
            </a:r>
          </a:p>
          <a:p>
            <a:endParaRPr lang="fr-FR" dirty="0" smtClean="0"/>
          </a:p>
          <a:p>
            <a:r>
              <a:rPr lang="fr-FR" dirty="0" smtClean="0"/>
              <a:t>On recopie les conditions d’évolutions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2410303" y="4005570"/>
            <a:ext cx="4433931" cy="1031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44</a:t>
            </a:fld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8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Contenu du GC</a:t>
            </a:r>
          </a:p>
          <a:p>
            <a:endParaRPr lang="fr-FR" dirty="0" smtClean="0"/>
          </a:p>
          <a:p>
            <a:r>
              <a:rPr lang="fr-FR" dirty="0" smtClean="0"/>
              <a:t>On recopie les conditions d’évolutions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1666743" y="2511998"/>
            <a:ext cx="3671199" cy="3542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45</a:t>
            </a:fld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95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Contenu du GC</a:t>
            </a:r>
          </a:p>
          <a:p>
            <a:endParaRPr lang="fr-FR" dirty="0" smtClean="0"/>
          </a:p>
          <a:p>
            <a:r>
              <a:rPr lang="fr-FR" dirty="0" smtClean="0"/>
              <a:t>On recopie les conditions d’évolutions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4726004" y="1591798"/>
            <a:ext cx="4466123" cy="2237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46</a:t>
            </a:fld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2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Contenu du GC</a:t>
            </a:r>
          </a:p>
          <a:p>
            <a:endParaRPr lang="fr-FR" dirty="0" smtClean="0"/>
          </a:p>
          <a:p>
            <a:r>
              <a:rPr lang="fr-FR" dirty="0" smtClean="0"/>
              <a:t>On recopie les conditions d’évolutions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4735629" y="1002461"/>
            <a:ext cx="2406315" cy="3928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47</a:t>
            </a:fld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9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Contenu du GC</a:t>
            </a:r>
          </a:p>
          <a:p>
            <a:endParaRPr lang="fr-FR" dirty="0" smtClean="0"/>
          </a:p>
          <a:p>
            <a:r>
              <a:rPr lang="fr-FR" dirty="0" smtClean="0"/>
              <a:t>On recopie les conditions d’évolutions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523804" y="2213636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GPN Fini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544433" y="1808747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GRI Fini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222762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A6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270420" y="117284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A1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0448876" y="1047368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F4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796463" y="3290062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F1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197608" y="2917004"/>
            <a:ext cx="8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A2</a:t>
            </a:r>
            <a:endParaRPr lang="fr-FR" dirty="0">
              <a:solidFill>
                <a:srgbClr val="008000"/>
              </a:solidFill>
            </a:endParaRPr>
          </a:p>
        </p:txBody>
      </p:sp>
      <p:cxnSp>
        <p:nvCxnSpPr>
          <p:cNvPr id="58" name="Connecteur droit avec flèche 57"/>
          <p:cNvCxnSpPr>
            <a:stCxn id="78" idx="2"/>
          </p:cNvCxnSpPr>
          <p:nvPr/>
        </p:nvCxnSpPr>
        <p:spPr>
          <a:xfrm flipH="1">
            <a:off x="4544433" y="2178079"/>
            <a:ext cx="552601" cy="377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48</a:t>
            </a:fld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1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9628" y="1348118"/>
            <a:ext cx="9144000" cy="232119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algn="l"/>
            <a:r>
              <a:rPr lang="fr-FR" sz="4000" b="1" u="sng" dirty="0" smtClean="0"/>
              <a:t>Liaison entre GC et GPN</a:t>
            </a:r>
            <a:endParaRPr lang="fr-FR" sz="4000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49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204876" y="3410590"/>
            <a:ext cx="559350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EN DEMI POIGNEE DE MAIN INVERSEE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4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Boite d’entrées sorties / Automatique 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200150" y="657673"/>
            <a:ext cx="540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Liste des E/S que le programme va utiliser</a:t>
            </a:r>
            <a:endParaRPr lang="fr-FR" dirty="0"/>
          </a:p>
        </p:txBody>
      </p:sp>
      <p:sp>
        <p:nvSpPr>
          <p:cNvPr id="3" name="AutoShape 4"/>
          <p:cNvSpPr>
            <a:spLocks noChangeAspect="1" noChangeArrowheads="1" noTextEdit="1"/>
          </p:cNvSpPr>
          <p:nvPr/>
        </p:nvSpPr>
        <p:spPr bwMode="auto">
          <a:xfrm>
            <a:off x="458788" y="1277938"/>
            <a:ext cx="32289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846138" y="1560513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1038226" y="1471613"/>
            <a:ext cx="165100" cy="179388"/>
          </a:xfrm>
          <a:custGeom>
            <a:avLst/>
            <a:gdLst>
              <a:gd name="T0" fmla="*/ 104 w 104"/>
              <a:gd name="T1" fmla="*/ 56 h 113"/>
              <a:gd name="T2" fmla="*/ 0 w 104"/>
              <a:gd name="T3" fmla="*/ 0 h 113"/>
              <a:gd name="T4" fmla="*/ 0 w 104"/>
              <a:gd name="T5" fmla="*/ 113 h 113"/>
              <a:gd name="T6" fmla="*/ 104 w 104"/>
              <a:gd name="T7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13">
                <a:moveTo>
                  <a:pt x="104" y="56"/>
                </a:moveTo>
                <a:lnTo>
                  <a:pt x="0" y="0"/>
                </a:lnTo>
                <a:lnTo>
                  <a:pt x="0" y="11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1038226" y="1471613"/>
            <a:ext cx="165100" cy="179388"/>
          </a:xfrm>
          <a:custGeom>
            <a:avLst/>
            <a:gdLst>
              <a:gd name="T0" fmla="*/ 11 w 11"/>
              <a:gd name="T1" fmla="*/ 6 h 12"/>
              <a:gd name="T2" fmla="*/ 0 w 11"/>
              <a:gd name="T3" fmla="*/ 0 h 12"/>
              <a:gd name="T4" fmla="*/ 0 w 11"/>
              <a:gd name="T5" fmla="*/ 12 h 12"/>
              <a:gd name="T6" fmla="*/ 11 w 11"/>
              <a:gd name="T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11" y="6"/>
                </a:moveTo>
                <a:lnTo>
                  <a:pt x="0" y="0"/>
                </a:lnTo>
                <a:lnTo>
                  <a:pt x="0" y="12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846138" y="1844676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1038226" y="1754188"/>
            <a:ext cx="165100" cy="163513"/>
          </a:xfrm>
          <a:custGeom>
            <a:avLst/>
            <a:gdLst>
              <a:gd name="T0" fmla="*/ 104 w 104"/>
              <a:gd name="T1" fmla="*/ 5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7"/>
                </a:moveTo>
                <a:lnTo>
                  <a:pt x="0" y="0"/>
                </a:lnTo>
                <a:lnTo>
                  <a:pt x="0" y="103"/>
                </a:lnTo>
                <a:lnTo>
                  <a:pt x="104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1038226" y="1754188"/>
            <a:ext cx="165100" cy="163513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846138" y="2127251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038226" y="2038351"/>
            <a:ext cx="165100" cy="163513"/>
          </a:xfrm>
          <a:custGeom>
            <a:avLst/>
            <a:gdLst>
              <a:gd name="T0" fmla="*/ 104 w 104"/>
              <a:gd name="T1" fmla="*/ 56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6"/>
                </a:moveTo>
                <a:lnTo>
                  <a:pt x="0" y="0"/>
                </a:lnTo>
                <a:lnTo>
                  <a:pt x="0" y="10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1038226" y="2038351"/>
            <a:ext cx="165100" cy="163513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846138" y="2409826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1038226" y="2320926"/>
            <a:ext cx="165100" cy="163513"/>
          </a:xfrm>
          <a:custGeom>
            <a:avLst/>
            <a:gdLst>
              <a:gd name="T0" fmla="*/ 104 w 104"/>
              <a:gd name="T1" fmla="*/ 56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56"/>
                </a:moveTo>
                <a:lnTo>
                  <a:pt x="0" y="0"/>
                </a:lnTo>
                <a:lnTo>
                  <a:pt x="0" y="103"/>
                </a:lnTo>
                <a:lnTo>
                  <a:pt x="10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1038226" y="2320926"/>
            <a:ext cx="165100" cy="163513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18"/>
          <p:cNvSpPr>
            <a:spLocks noChangeShapeType="1"/>
          </p:cNvSpPr>
          <p:nvPr/>
        </p:nvSpPr>
        <p:spPr bwMode="auto">
          <a:xfrm>
            <a:off x="846138" y="2678113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1038226" y="2603501"/>
            <a:ext cx="165100" cy="163513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>
            <a:off x="1038226" y="2603501"/>
            <a:ext cx="165100" cy="163513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846138" y="3244851"/>
            <a:ext cx="35718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1038226" y="3170238"/>
            <a:ext cx="165100" cy="163513"/>
          </a:xfrm>
          <a:custGeom>
            <a:avLst/>
            <a:gdLst>
              <a:gd name="T0" fmla="*/ 104 w 104"/>
              <a:gd name="T1" fmla="*/ 47 h 103"/>
              <a:gd name="T2" fmla="*/ 0 w 104"/>
              <a:gd name="T3" fmla="*/ 0 h 103"/>
              <a:gd name="T4" fmla="*/ 0 w 104"/>
              <a:gd name="T5" fmla="*/ 103 h 103"/>
              <a:gd name="T6" fmla="*/ 104 w 104"/>
              <a:gd name="T7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103">
                <a:moveTo>
                  <a:pt x="104" y="47"/>
                </a:moveTo>
                <a:lnTo>
                  <a:pt x="0" y="0"/>
                </a:lnTo>
                <a:lnTo>
                  <a:pt x="0" y="103"/>
                </a:lnTo>
                <a:lnTo>
                  <a:pt x="10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3"/>
          <p:cNvSpPr>
            <a:spLocks/>
          </p:cNvSpPr>
          <p:nvPr/>
        </p:nvSpPr>
        <p:spPr bwMode="auto">
          <a:xfrm>
            <a:off x="1038226" y="3170238"/>
            <a:ext cx="165100" cy="163513"/>
          </a:xfrm>
          <a:custGeom>
            <a:avLst/>
            <a:gdLst>
              <a:gd name="T0" fmla="*/ 11 w 11"/>
              <a:gd name="T1" fmla="*/ 5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5"/>
                </a:moveTo>
                <a:lnTo>
                  <a:pt x="0" y="0"/>
                </a:lnTo>
                <a:lnTo>
                  <a:pt x="0" y="11"/>
                </a:lnTo>
                <a:lnTo>
                  <a:pt x="11" y="5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2630488" y="1560513"/>
            <a:ext cx="40163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2868613" y="1471613"/>
            <a:ext cx="163513" cy="179388"/>
          </a:xfrm>
          <a:custGeom>
            <a:avLst/>
            <a:gdLst>
              <a:gd name="T0" fmla="*/ 103 w 103"/>
              <a:gd name="T1" fmla="*/ 56 h 113"/>
              <a:gd name="T2" fmla="*/ 0 w 103"/>
              <a:gd name="T3" fmla="*/ 0 h 113"/>
              <a:gd name="T4" fmla="*/ 0 w 103"/>
              <a:gd name="T5" fmla="*/ 113 h 113"/>
              <a:gd name="T6" fmla="*/ 103 w 103"/>
              <a:gd name="T7" fmla="*/ 5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13">
                <a:moveTo>
                  <a:pt x="103" y="56"/>
                </a:moveTo>
                <a:lnTo>
                  <a:pt x="0" y="0"/>
                </a:lnTo>
                <a:lnTo>
                  <a:pt x="0" y="11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6"/>
          <p:cNvSpPr>
            <a:spLocks/>
          </p:cNvSpPr>
          <p:nvPr/>
        </p:nvSpPr>
        <p:spPr bwMode="auto">
          <a:xfrm>
            <a:off x="2868613" y="1471613"/>
            <a:ext cx="163513" cy="179388"/>
          </a:xfrm>
          <a:custGeom>
            <a:avLst/>
            <a:gdLst>
              <a:gd name="T0" fmla="*/ 11 w 11"/>
              <a:gd name="T1" fmla="*/ 6 h 12"/>
              <a:gd name="T2" fmla="*/ 0 w 11"/>
              <a:gd name="T3" fmla="*/ 0 h 12"/>
              <a:gd name="T4" fmla="*/ 0 w 11"/>
              <a:gd name="T5" fmla="*/ 12 h 12"/>
              <a:gd name="T6" fmla="*/ 11 w 11"/>
              <a:gd name="T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2">
                <a:moveTo>
                  <a:pt x="11" y="6"/>
                </a:moveTo>
                <a:lnTo>
                  <a:pt x="0" y="0"/>
                </a:lnTo>
                <a:lnTo>
                  <a:pt x="0" y="12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2630488" y="1844676"/>
            <a:ext cx="40163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8"/>
          <p:cNvSpPr>
            <a:spLocks/>
          </p:cNvSpPr>
          <p:nvPr/>
        </p:nvSpPr>
        <p:spPr bwMode="auto">
          <a:xfrm>
            <a:off x="2868613" y="1754188"/>
            <a:ext cx="163513" cy="163513"/>
          </a:xfrm>
          <a:custGeom>
            <a:avLst/>
            <a:gdLst>
              <a:gd name="T0" fmla="*/ 103 w 103"/>
              <a:gd name="T1" fmla="*/ 57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7"/>
                </a:moveTo>
                <a:lnTo>
                  <a:pt x="0" y="0"/>
                </a:lnTo>
                <a:lnTo>
                  <a:pt x="0" y="103"/>
                </a:lnTo>
                <a:lnTo>
                  <a:pt x="103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9"/>
          <p:cNvSpPr>
            <a:spLocks/>
          </p:cNvSpPr>
          <p:nvPr/>
        </p:nvSpPr>
        <p:spPr bwMode="auto">
          <a:xfrm>
            <a:off x="2868613" y="1754188"/>
            <a:ext cx="163513" cy="163513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2630488" y="2127251"/>
            <a:ext cx="40163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1"/>
          <p:cNvSpPr>
            <a:spLocks/>
          </p:cNvSpPr>
          <p:nvPr/>
        </p:nvSpPr>
        <p:spPr bwMode="auto">
          <a:xfrm>
            <a:off x="2868613" y="2038351"/>
            <a:ext cx="163513" cy="163513"/>
          </a:xfrm>
          <a:custGeom>
            <a:avLst/>
            <a:gdLst>
              <a:gd name="T0" fmla="*/ 103 w 103"/>
              <a:gd name="T1" fmla="*/ 56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6"/>
                </a:moveTo>
                <a:lnTo>
                  <a:pt x="0" y="0"/>
                </a:lnTo>
                <a:lnTo>
                  <a:pt x="0" y="10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2"/>
          <p:cNvSpPr>
            <a:spLocks/>
          </p:cNvSpPr>
          <p:nvPr/>
        </p:nvSpPr>
        <p:spPr bwMode="auto">
          <a:xfrm>
            <a:off x="2868613" y="2038351"/>
            <a:ext cx="163513" cy="163513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Line 33"/>
          <p:cNvSpPr>
            <a:spLocks noChangeShapeType="1"/>
          </p:cNvSpPr>
          <p:nvPr/>
        </p:nvSpPr>
        <p:spPr bwMode="auto">
          <a:xfrm>
            <a:off x="2630488" y="2409826"/>
            <a:ext cx="401638" cy="0"/>
          </a:xfrm>
          <a:prstGeom prst="line">
            <a:avLst/>
          </a:pr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4"/>
          <p:cNvSpPr>
            <a:spLocks/>
          </p:cNvSpPr>
          <p:nvPr/>
        </p:nvSpPr>
        <p:spPr bwMode="auto">
          <a:xfrm>
            <a:off x="2868613" y="2320926"/>
            <a:ext cx="163513" cy="163513"/>
          </a:xfrm>
          <a:custGeom>
            <a:avLst/>
            <a:gdLst>
              <a:gd name="T0" fmla="*/ 103 w 103"/>
              <a:gd name="T1" fmla="*/ 56 h 103"/>
              <a:gd name="T2" fmla="*/ 0 w 103"/>
              <a:gd name="T3" fmla="*/ 0 h 103"/>
              <a:gd name="T4" fmla="*/ 0 w 103"/>
              <a:gd name="T5" fmla="*/ 103 h 103"/>
              <a:gd name="T6" fmla="*/ 103 w 103"/>
              <a:gd name="T7" fmla="*/ 5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103">
                <a:moveTo>
                  <a:pt x="103" y="56"/>
                </a:moveTo>
                <a:lnTo>
                  <a:pt x="0" y="0"/>
                </a:lnTo>
                <a:lnTo>
                  <a:pt x="0" y="103"/>
                </a:lnTo>
                <a:lnTo>
                  <a:pt x="103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5"/>
          <p:cNvSpPr>
            <a:spLocks/>
          </p:cNvSpPr>
          <p:nvPr/>
        </p:nvSpPr>
        <p:spPr bwMode="auto">
          <a:xfrm>
            <a:off x="2868613" y="2320926"/>
            <a:ext cx="163513" cy="163513"/>
          </a:xfrm>
          <a:custGeom>
            <a:avLst/>
            <a:gdLst>
              <a:gd name="T0" fmla="*/ 11 w 11"/>
              <a:gd name="T1" fmla="*/ 6 h 11"/>
              <a:gd name="T2" fmla="*/ 0 w 11"/>
              <a:gd name="T3" fmla="*/ 0 h 11"/>
              <a:gd name="T4" fmla="*/ 0 w 11"/>
              <a:gd name="T5" fmla="*/ 11 h 11"/>
              <a:gd name="T6" fmla="*/ 11 w 11"/>
              <a:gd name="T7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1">
                <a:moveTo>
                  <a:pt x="11" y="6"/>
                </a:moveTo>
                <a:lnTo>
                  <a:pt x="0" y="0"/>
                </a:lnTo>
                <a:lnTo>
                  <a:pt x="0" y="11"/>
                </a:lnTo>
                <a:lnTo>
                  <a:pt x="11" y="6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1231901" y="1411288"/>
            <a:ext cx="1398588" cy="198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/>
              <a:t>Boite d’E/S</a:t>
            </a:r>
            <a:endParaRPr lang="fr-FR" dirty="0"/>
          </a:p>
        </p:txBody>
      </p: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1231901" y="1411288"/>
            <a:ext cx="1398588" cy="1981200"/>
          </a:xfrm>
          <a:prstGeom prst="rect">
            <a:avLst/>
          </a:prstGeom>
          <a:noFill/>
          <a:ln w="30163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Rectangle 38"/>
          <p:cNvSpPr>
            <a:spLocks noChangeArrowheads="1"/>
          </p:cNvSpPr>
          <p:nvPr/>
        </p:nvSpPr>
        <p:spPr bwMode="auto">
          <a:xfrm>
            <a:off x="1276351" y="1441451"/>
            <a:ext cx="10477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652463" y="1427163"/>
            <a:ext cx="17633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/>
        </p:nvSpPr>
        <p:spPr bwMode="auto">
          <a:xfrm>
            <a:off x="503238" y="1709738"/>
            <a:ext cx="3057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AV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1"/>
          <p:cNvSpPr>
            <a:spLocks noChangeArrowheads="1"/>
          </p:cNvSpPr>
          <p:nvPr/>
        </p:nvSpPr>
        <p:spPr bwMode="auto">
          <a:xfrm>
            <a:off x="503238" y="1992313"/>
            <a:ext cx="33823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503238" y="2276476"/>
            <a:ext cx="35266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DR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3"/>
          <p:cNvSpPr>
            <a:spLocks noChangeArrowheads="1"/>
          </p:cNvSpPr>
          <p:nvPr/>
        </p:nvSpPr>
        <p:spPr bwMode="auto">
          <a:xfrm>
            <a:off x="488951" y="2544763"/>
            <a:ext cx="35105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GA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458788" y="3109913"/>
            <a:ext cx="36548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anose="020B0604020202020204" pitchFamily="34" charset="0"/>
              </a:rPr>
              <a:t>MA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3076576" y="1427163"/>
            <a:ext cx="60272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YV1+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3076576" y="1709738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YV1-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3076576" y="1992313"/>
            <a:ext cx="60272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YV2+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3076576" y="2276476"/>
            <a:ext cx="54181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8972550" y="3170238"/>
            <a:ext cx="590550" cy="896937"/>
          </a:xfrm>
          <a:prstGeom prst="ellipse">
            <a:avLst/>
          </a:prstGeom>
          <a:solidFill>
            <a:srgbClr val="5B9BD5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8744240" y="2952532"/>
            <a:ext cx="428335" cy="292319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867650" y="533400"/>
            <a:ext cx="371475" cy="484188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8734352" y="1665001"/>
            <a:ext cx="476395" cy="408276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8725335" y="2788910"/>
            <a:ext cx="428335" cy="292319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8651541" y="533400"/>
            <a:ext cx="371475" cy="484188"/>
          </a:xfrm>
          <a:prstGeom prst="ellipse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6734102" y="4427251"/>
            <a:ext cx="476395" cy="40827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8267845" y="4427251"/>
            <a:ext cx="476395" cy="40827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4591195" y="4427251"/>
            <a:ext cx="476395" cy="40827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6115630" y="4427251"/>
            <a:ext cx="476395" cy="408276"/>
          </a:xfrm>
          <a:prstGeom prst="ellipse">
            <a:avLst/>
          </a:prstGeom>
          <a:solidFill>
            <a:srgbClr val="CC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4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GC + GPN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222762" y="734313"/>
            <a:ext cx="8403416" cy="4409587"/>
            <a:chOff x="3222762" y="734313"/>
            <a:chExt cx="8403416" cy="4409587"/>
          </a:xfrm>
        </p:grpSpPr>
        <p:sp>
          <p:nvSpPr>
            <p:cNvPr id="21" name="ZoneTexte 20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53375" y="3290062"/>
              <a:ext cx="2166995" cy="185383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37307" y="2940977"/>
              <a:ext cx="761191" cy="888073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18020" y="4471742"/>
              <a:ext cx="457947" cy="459024"/>
            </a:xfrm>
            <a:prstGeom prst="rect">
              <a:avLst/>
            </a:prstGeom>
            <a:noFill/>
            <a:ln w="57150" cmpd="dbl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8000"/>
                  </a:solidFill>
                </a:rPr>
                <a:t>100</a:t>
              </a:r>
              <a:endParaRPr lang="fr-FR" sz="1400" dirty="0">
                <a:solidFill>
                  <a:srgbClr val="00800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281337" y="3373778"/>
              <a:ext cx="1531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Autoriser le GPN à démarrer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324619" y="3105293"/>
              <a:ext cx="1030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Finir GPN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7141944" y="1809548"/>
              <a:ext cx="1174283" cy="1453415"/>
              <a:chOff x="7113069" y="1761423"/>
              <a:chExt cx="1174283" cy="1453415"/>
            </a:xfrm>
          </p:grpSpPr>
          <p:sp>
            <p:nvSpPr>
              <p:cNvPr id="2" name="Forme libre 1"/>
              <p:cNvSpPr/>
              <p:nvPr/>
            </p:nvSpPr>
            <p:spPr>
              <a:xfrm>
                <a:off x="7113069" y="1867301"/>
                <a:ext cx="1174283" cy="1347537"/>
              </a:xfrm>
              <a:custGeom>
                <a:avLst/>
                <a:gdLst>
                  <a:gd name="connsiteX0" fmla="*/ 0 w 1174283"/>
                  <a:gd name="connsiteY0" fmla="*/ 0 h 1347537"/>
                  <a:gd name="connsiteX1" fmla="*/ 1174283 w 1174283"/>
                  <a:gd name="connsiteY1" fmla="*/ 0 h 1347537"/>
                  <a:gd name="connsiteX2" fmla="*/ 1174283 w 1174283"/>
                  <a:gd name="connsiteY2" fmla="*/ 1347537 h 13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4283" h="1347537">
                    <a:moveTo>
                      <a:pt x="0" y="0"/>
                    </a:moveTo>
                    <a:lnTo>
                      <a:pt x="1174283" y="0"/>
                    </a:lnTo>
                    <a:lnTo>
                      <a:pt x="1174283" y="1347537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" name="Connecteur droit 3"/>
              <p:cNvCxnSpPr/>
              <p:nvPr/>
            </p:nvCxnSpPr>
            <p:spPr>
              <a:xfrm>
                <a:off x="7488455" y="1761423"/>
                <a:ext cx="0" cy="19189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4" name="ZoneTexte 43"/>
            <p:cNvSpPr txBox="1"/>
            <p:nvPr/>
          </p:nvSpPr>
          <p:spPr>
            <a:xfrm>
              <a:off x="6354788" y="1833118"/>
              <a:ext cx="2039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. Ma . AR . GA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6244632" y="3645467"/>
              <a:ext cx="1708743" cy="191895"/>
              <a:chOff x="6244632" y="3645467"/>
              <a:chExt cx="1708743" cy="191895"/>
            </a:xfrm>
          </p:grpSpPr>
          <p:cxnSp>
            <p:nvCxnSpPr>
              <p:cNvPr id="32" name="Connecteur droit avec flèche 31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7486851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47"/>
            <p:cNvGrpSpPr/>
            <p:nvPr/>
          </p:nvGrpSpPr>
          <p:grpSpPr>
            <a:xfrm rot="5400000">
              <a:off x="5137603" y="2346051"/>
              <a:ext cx="1009155" cy="178453"/>
              <a:chOff x="6244632" y="3645467"/>
              <a:chExt cx="1708743" cy="191895"/>
            </a:xfrm>
          </p:grpSpPr>
          <p:cxnSp>
            <p:nvCxnSpPr>
              <p:cNvPr id="50" name="Connecteur droit avec flèche 49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7101839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ZoneTexte 52"/>
            <p:cNvSpPr txBox="1"/>
            <p:nvPr/>
          </p:nvSpPr>
          <p:spPr>
            <a:xfrm>
              <a:off x="4523804" y="2213636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GPN Fini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6612461" y="3803204"/>
              <a:ext cx="1570414" cy="380597"/>
              <a:chOff x="6525332" y="3882086"/>
              <a:chExt cx="1570414" cy="380597"/>
            </a:xfrm>
          </p:grpSpPr>
          <p:sp>
            <p:nvSpPr>
              <p:cNvPr id="52" name="ZoneTexte 5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8000"/>
                    </a:solidFill>
                  </a:rPr>
                  <a:t>Auto + Ma</a:t>
                </a:r>
                <a:endParaRPr lang="fr-FR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 flipV="1">
                <a:off x="6814686" y="3930211"/>
                <a:ext cx="468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7457522" y="3930211"/>
                <a:ext cx="367817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e 54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56" name="Connecteur droit avec flèche 5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76" name="Connecteur droit avec flèche 7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4544433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7796463" y="3290062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F1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5197608" y="2917004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A2</a:t>
              </a:r>
              <a:endParaRPr lang="fr-FR" dirty="0">
                <a:solidFill>
                  <a:srgbClr val="008000"/>
                </a:solidFill>
              </a:endParaRP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1200149" y="5957455"/>
            <a:ext cx="1044287" cy="406400"/>
          </a:xfrm>
          <a:prstGeom prst="roundRect">
            <a:avLst/>
          </a:prstGeom>
          <a:solidFill>
            <a:srgbClr val="008000">
              <a:alpha val="32157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à coins arrondis 61"/>
          <p:cNvSpPr/>
          <p:nvPr/>
        </p:nvSpPr>
        <p:spPr>
          <a:xfrm>
            <a:off x="4476278" y="2256580"/>
            <a:ext cx="1044287" cy="406400"/>
          </a:xfrm>
          <a:prstGeom prst="roundRect">
            <a:avLst/>
          </a:prstGeom>
          <a:solidFill>
            <a:srgbClr val="008000">
              <a:alpha val="32157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50</a:t>
            </a:fld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7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GC + GPN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4523804" y="1172848"/>
            <a:ext cx="5596566" cy="3971052"/>
            <a:chOff x="4523804" y="1172848"/>
            <a:chExt cx="5596566" cy="3971052"/>
          </a:xfrm>
        </p:grpSpPr>
        <p:sp>
          <p:nvSpPr>
            <p:cNvPr id="21" name="ZoneTexte 20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53375" y="3290062"/>
              <a:ext cx="2166995" cy="185383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37307" y="2940977"/>
              <a:ext cx="761191" cy="888073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18020" y="4471742"/>
              <a:ext cx="457947" cy="459024"/>
            </a:xfrm>
            <a:prstGeom prst="rect">
              <a:avLst/>
            </a:prstGeom>
            <a:noFill/>
            <a:ln w="57150" cmpd="dbl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8000"/>
                  </a:solidFill>
                </a:rPr>
                <a:t>100</a:t>
              </a:r>
              <a:endParaRPr lang="fr-FR" sz="1400" dirty="0">
                <a:solidFill>
                  <a:srgbClr val="00800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281337" y="3373778"/>
              <a:ext cx="1531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Autoriser le GPN à démarrer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324619" y="3105293"/>
              <a:ext cx="1030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Finir GPN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7141944" y="1809548"/>
              <a:ext cx="1174283" cy="1453415"/>
              <a:chOff x="7113069" y="1761423"/>
              <a:chExt cx="1174283" cy="1453415"/>
            </a:xfrm>
          </p:grpSpPr>
          <p:sp>
            <p:nvSpPr>
              <p:cNvPr id="2" name="Forme libre 1"/>
              <p:cNvSpPr/>
              <p:nvPr/>
            </p:nvSpPr>
            <p:spPr>
              <a:xfrm>
                <a:off x="7113069" y="1867301"/>
                <a:ext cx="1174283" cy="1347537"/>
              </a:xfrm>
              <a:custGeom>
                <a:avLst/>
                <a:gdLst>
                  <a:gd name="connsiteX0" fmla="*/ 0 w 1174283"/>
                  <a:gd name="connsiteY0" fmla="*/ 0 h 1347537"/>
                  <a:gd name="connsiteX1" fmla="*/ 1174283 w 1174283"/>
                  <a:gd name="connsiteY1" fmla="*/ 0 h 1347537"/>
                  <a:gd name="connsiteX2" fmla="*/ 1174283 w 1174283"/>
                  <a:gd name="connsiteY2" fmla="*/ 1347537 h 13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4283" h="1347537">
                    <a:moveTo>
                      <a:pt x="0" y="0"/>
                    </a:moveTo>
                    <a:lnTo>
                      <a:pt x="1174283" y="0"/>
                    </a:lnTo>
                    <a:lnTo>
                      <a:pt x="1174283" y="1347537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" name="Connecteur droit 3"/>
              <p:cNvCxnSpPr/>
              <p:nvPr/>
            </p:nvCxnSpPr>
            <p:spPr>
              <a:xfrm>
                <a:off x="7488455" y="1761423"/>
                <a:ext cx="0" cy="19189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4" name="ZoneTexte 43"/>
            <p:cNvSpPr txBox="1"/>
            <p:nvPr/>
          </p:nvSpPr>
          <p:spPr>
            <a:xfrm>
              <a:off x="6354788" y="1833118"/>
              <a:ext cx="2039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. Ma . AR . GA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6244632" y="3645467"/>
              <a:ext cx="1708743" cy="191895"/>
              <a:chOff x="6244632" y="3645467"/>
              <a:chExt cx="1708743" cy="191895"/>
            </a:xfrm>
          </p:grpSpPr>
          <p:cxnSp>
            <p:nvCxnSpPr>
              <p:cNvPr id="32" name="Connecteur droit avec flèche 31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7486851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47"/>
            <p:cNvGrpSpPr/>
            <p:nvPr/>
          </p:nvGrpSpPr>
          <p:grpSpPr>
            <a:xfrm rot="5400000">
              <a:off x="5137603" y="2346051"/>
              <a:ext cx="1009155" cy="178453"/>
              <a:chOff x="6244632" y="3645467"/>
              <a:chExt cx="1708743" cy="191895"/>
            </a:xfrm>
          </p:grpSpPr>
          <p:cxnSp>
            <p:nvCxnSpPr>
              <p:cNvPr id="50" name="Connecteur droit avec flèche 49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7101839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ZoneTexte 52"/>
            <p:cNvSpPr txBox="1"/>
            <p:nvPr/>
          </p:nvSpPr>
          <p:spPr>
            <a:xfrm>
              <a:off x="4523804" y="2213636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GPN Fini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6612461" y="3803204"/>
              <a:ext cx="1570414" cy="380597"/>
              <a:chOff x="6525332" y="3882086"/>
              <a:chExt cx="1570414" cy="380597"/>
            </a:xfrm>
          </p:grpSpPr>
          <p:sp>
            <p:nvSpPr>
              <p:cNvPr id="52" name="ZoneTexte 5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8000"/>
                    </a:solidFill>
                  </a:rPr>
                  <a:t>Auto + Ma</a:t>
                </a:r>
                <a:endParaRPr lang="fr-FR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 flipV="1">
                <a:off x="6814686" y="3930211"/>
                <a:ext cx="468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7457522" y="3930211"/>
                <a:ext cx="367817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Connecteur droit avec flèche 75"/>
            <p:cNvCxnSpPr/>
            <p:nvPr/>
          </p:nvCxnSpPr>
          <p:spPr>
            <a:xfrm>
              <a:off x="5107657" y="1603701"/>
              <a:ext cx="405733" cy="64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7796463" y="3290062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F1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5197608" y="2917004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A2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70" name="Connecteur droit avec flèche 69"/>
            <p:cNvCxnSpPr/>
            <p:nvPr/>
          </p:nvCxnSpPr>
          <p:spPr>
            <a:xfrm>
              <a:off x="7069449" y="1332695"/>
              <a:ext cx="405733" cy="6421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51</a:t>
            </a:fld>
            <a:endParaRPr lang="fr-FR"/>
          </a:p>
        </p:txBody>
      </p:sp>
      <p:sp>
        <p:nvSpPr>
          <p:cNvPr id="80" name="Rectangle à coins arrondis 79"/>
          <p:cNvSpPr/>
          <p:nvPr/>
        </p:nvSpPr>
        <p:spPr>
          <a:xfrm>
            <a:off x="720437" y="3803204"/>
            <a:ext cx="2685444" cy="2560651"/>
          </a:xfrm>
          <a:prstGeom prst="roundRect">
            <a:avLst/>
          </a:prstGeom>
          <a:solidFill>
            <a:srgbClr val="008000">
              <a:alpha val="32157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9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8489 -0.165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9044" y="2135785"/>
            <a:ext cx="2475113" cy="4548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GC + GPN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298546" y="2090903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GPN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52</a:t>
            </a:fld>
            <a:endParaRPr lang="fr-FR"/>
          </a:p>
        </p:txBody>
      </p:sp>
      <p:grpSp>
        <p:nvGrpSpPr>
          <p:cNvPr id="70" name="Groupe 69"/>
          <p:cNvGrpSpPr/>
          <p:nvPr/>
        </p:nvGrpSpPr>
        <p:grpSpPr>
          <a:xfrm>
            <a:off x="3493562" y="46624"/>
            <a:ext cx="5596566" cy="3971052"/>
            <a:chOff x="4523804" y="1172848"/>
            <a:chExt cx="5596566" cy="3971052"/>
          </a:xfrm>
        </p:grpSpPr>
        <p:sp>
          <p:nvSpPr>
            <p:cNvPr id="79" name="ZoneTexte 78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953375" y="3290062"/>
              <a:ext cx="2166995" cy="185383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37307" y="2940977"/>
              <a:ext cx="761191" cy="888073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818020" y="4471742"/>
              <a:ext cx="457947" cy="459024"/>
            </a:xfrm>
            <a:prstGeom prst="rect">
              <a:avLst/>
            </a:prstGeom>
            <a:noFill/>
            <a:ln w="57150" cmpd="dbl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8000"/>
                  </a:solidFill>
                </a:rPr>
                <a:t>100</a:t>
              </a:r>
              <a:endParaRPr lang="fr-FR" sz="1400" dirty="0">
                <a:solidFill>
                  <a:srgbClr val="008000"/>
                </a:solidFill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8281337" y="3373778"/>
              <a:ext cx="1531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Autoriser le GPN à démarrer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5324619" y="3105293"/>
              <a:ext cx="1030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Finir GPN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86" name="Groupe 85"/>
            <p:cNvGrpSpPr/>
            <p:nvPr/>
          </p:nvGrpSpPr>
          <p:grpSpPr>
            <a:xfrm>
              <a:off x="7141944" y="1809548"/>
              <a:ext cx="1174283" cy="1453415"/>
              <a:chOff x="7113069" y="1761423"/>
              <a:chExt cx="1174283" cy="1453415"/>
            </a:xfrm>
          </p:grpSpPr>
          <p:sp>
            <p:nvSpPr>
              <p:cNvPr id="107" name="Forme libre 106"/>
              <p:cNvSpPr/>
              <p:nvPr/>
            </p:nvSpPr>
            <p:spPr>
              <a:xfrm>
                <a:off x="7113069" y="1867301"/>
                <a:ext cx="1174283" cy="1347537"/>
              </a:xfrm>
              <a:custGeom>
                <a:avLst/>
                <a:gdLst>
                  <a:gd name="connsiteX0" fmla="*/ 0 w 1174283"/>
                  <a:gd name="connsiteY0" fmla="*/ 0 h 1347537"/>
                  <a:gd name="connsiteX1" fmla="*/ 1174283 w 1174283"/>
                  <a:gd name="connsiteY1" fmla="*/ 0 h 1347537"/>
                  <a:gd name="connsiteX2" fmla="*/ 1174283 w 1174283"/>
                  <a:gd name="connsiteY2" fmla="*/ 1347537 h 13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4283" h="1347537">
                    <a:moveTo>
                      <a:pt x="0" y="0"/>
                    </a:moveTo>
                    <a:lnTo>
                      <a:pt x="1174283" y="0"/>
                    </a:lnTo>
                    <a:lnTo>
                      <a:pt x="1174283" y="1347537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8" name="Connecteur droit 107"/>
              <p:cNvCxnSpPr/>
              <p:nvPr/>
            </p:nvCxnSpPr>
            <p:spPr>
              <a:xfrm>
                <a:off x="7488455" y="1761423"/>
                <a:ext cx="0" cy="19189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7" name="ZoneTexte 86"/>
            <p:cNvSpPr txBox="1"/>
            <p:nvPr/>
          </p:nvSpPr>
          <p:spPr>
            <a:xfrm>
              <a:off x="6354788" y="1833118"/>
              <a:ext cx="2039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. Ma . AR . GA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88" name="Groupe 87"/>
            <p:cNvGrpSpPr/>
            <p:nvPr/>
          </p:nvGrpSpPr>
          <p:grpSpPr>
            <a:xfrm>
              <a:off x="6244632" y="3645467"/>
              <a:ext cx="1708743" cy="191895"/>
              <a:chOff x="6244632" y="3645467"/>
              <a:chExt cx="1708743" cy="191895"/>
            </a:xfrm>
          </p:grpSpPr>
          <p:cxnSp>
            <p:nvCxnSpPr>
              <p:cNvPr id="105" name="Connecteur droit avec flèche 104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7486851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e 88"/>
            <p:cNvGrpSpPr/>
            <p:nvPr/>
          </p:nvGrpSpPr>
          <p:grpSpPr>
            <a:xfrm rot="5400000">
              <a:off x="5137603" y="2346051"/>
              <a:ext cx="1009155" cy="178453"/>
              <a:chOff x="6244632" y="3645467"/>
              <a:chExt cx="1708743" cy="191895"/>
            </a:xfrm>
          </p:grpSpPr>
          <p:cxnSp>
            <p:nvCxnSpPr>
              <p:cNvPr id="103" name="Connecteur droit avec flèche 102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7101839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ZoneTexte 89"/>
            <p:cNvSpPr txBox="1"/>
            <p:nvPr/>
          </p:nvSpPr>
          <p:spPr>
            <a:xfrm>
              <a:off x="4523804" y="2213636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GPN Fini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91" name="Groupe 90"/>
            <p:cNvGrpSpPr/>
            <p:nvPr/>
          </p:nvGrpSpPr>
          <p:grpSpPr>
            <a:xfrm>
              <a:off x="6612461" y="3803204"/>
              <a:ext cx="1570414" cy="380597"/>
              <a:chOff x="6525332" y="3882086"/>
              <a:chExt cx="1570414" cy="380597"/>
            </a:xfrm>
          </p:grpSpPr>
          <p:sp>
            <p:nvSpPr>
              <p:cNvPr id="100" name="ZoneTexte 99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8000"/>
                    </a:solidFill>
                  </a:rPr>
                  <a:t>Auto + Ma</a:t>
                </a:r>
                <a:endParaRPr lang="fr-FR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01" name="Connecteur droit 100"/>
              <p:cNvCxnSpPr/>
              <p:nvPr/>
            </p:nvCxnSpPr>
            <p:spPr>
              <a:xfrm flipV="1">
                <a:off x="6814686" y="3930211"/>
                <a:ext cx="468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7457522" y="3930211"/>
                <a:ext cx="367817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Connecteur droit avec flèche 92"/>
            <p:cNvCxnSpPr/>
            <p:nvPr/>
          </p:nvCxnSpPr>
          <p:spPr>
            <a:xfrm>
              <a:off x="5107657" y="1603701"/>
              <a:ext cx="405733" cy="64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4" name="ZoneTexte 9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7796463" y="3290062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F1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5197608" y="2917004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A2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97" name="Connecteur droit avec flèche 96"/>
            <p:cNvCxnSpPr/>
            <p:nvPr/>
          </p:nvCxnSpPr>
          <p:spPr>
            <a:xfrm>
              <a:off x="7069449" y="1332695"/>
              <a:ext cx="405733" cy="6421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8805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600" y="2160000"/>
            <a:ext cx="2475113" cy="4548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GC + GPN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298546" y="2090903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GPN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53</a:t>
            </a:fld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385737" y="3068877"/>
            <a:ext cx="8722767" cy="143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3493562" y="46624"/>
            <a:ext cx="5596566" cy="3971052"/>
            <a:chOff x="4523804" y="1172848"/>
            <a:chExt cx="5596566" cy="3971052"/>
          </a:xfrm>
        </p:grpSpPr>
        <p:sp>
          <p:nvSpPr>
            <p:cNvPr id="79" name="ZoneTexte 78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953375" y="3290062"/>
              <a:ext cx="2166995" cy="185383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37307" y="2940977"/>
              <a:ext cx="761191" cy="888073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818020" y="4471742"/>
              <a:ext cx="457947" cy="459024"/>
            </a:xfrm>
            <a:prstGeom prst="rect">
              <a:avLst/>
            </a:prstGeom>
            <a:noFill/>
            <a:ln w="57150" cmpd="dbl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8000"/>
                  </a:solidFill>
                </a:rPr>
                <a:t>100</a:t>
              </a:r>
              <a:endParaRPr lang="fr-FR" sz="1400" dirty="0">
                <a:solidFill>
                  <a:srgbClr val="008000"/>
                </a:solidFill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8281337" y="3373778"/>
              <a:ext cx="1531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Autoriser le GPN à démarrer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5324619" y="3105293"/>
              <a:ext cx="1030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Finir GPN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86" name="Groupe 85"/>
            <p:cNvGrpSpPr/>
            <p:nvPr/>
          </p:nvGrpSpPr>
          <p:grpSpPr>
            <a:xfrm>
              <a:off x="7141944" y="1809548"/>
              <a:ext cx="1174283" cy="1453415"/>
              <a:chOff x="7113069" y="1761423"/>
              <a:chExt cx="1174283" cy="1453415"/>
            </a:xfrm>
          </p:grpSpPr>
          <p:sp>
            <p:nvSpPr>
              <p:cNvPr id="104" name="Forme libre 103"/>
              <p:cNvSpPr/>
              <p:nvPr/>
            </p:nvSpPr>
            <p:spPr>
              <a:xfrm>
                <a:off x="7113069" y="1867301"/>
                <a:ext cx="1174283" cy="1347537"/>
              </a:xfrm>
              <a:custGeom>
                <a:avLst/>
                <a:gdLst>
                  <a:gd name="connsiteX0" fmla="*/ 0 w 1174283"/>
                  <a:gd name="connsiteY0" fmla="*/ 0 h 1347537"/>
                  <a:gd name="connsiteX1" fmla="*/ 1174283 w 1174283"/>
                  <a:gd name="connsiteY1" fmla="*/ 0 h 1347537"/>
                  <a:gd name="connsiteX2" fmla="*/ 1174283 w 1174283"/>
                  <a:gd name="connsiteY2" fmla="*/ 1347537 h 13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4283" h="1347537">
                    <a:moveTo>
                      <a:pt x="0" y="0"/>
                    </a:moveTo>
                    <a:lnTo>
                      <a:pt x="1174283" y="0"/>
                    </a:lnTo>
                    <a:lnTo>
                      <a:pt x="1174283" y="1347537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5" name="Connecteur droit 104"/>
              <p:cNvCxnSpPr/>
              <p:nvPr/>
            </p:nvCxnSpPr>
            <p:spPr>
              <a:xfrm>
                <a:off x="7488455" y="1761423"/>
                <a:ext cx="0" cy="19189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7" name="ZoneTexte 86"/>
            <p:cNvSpPr txBox="1"/>
            <p:nvPr/>
          </p:nvSpPr>
          <p:spPr>
            <a:xfrm>
              <a:off x="6354788" y="1833118"/>
              <a:ext cx="2039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. Ma . AR . GA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88" name="Groupe 87"/>
            <p:cNvGrpSpPr/>
            <p:nvPr/>
          </p:nvGrpSpPr>
          <p:grpSpPr>
            <a:xfrm>
              <a:off x="6244632" y="3645467"/>
              <a:ext cx="1708743" cy="191895"/>
              <a:chOff x="6244632" y="3645467"/>
              <a:chExt cx="1708743" cy="191895"/>
            </a:xfrm>
          </p:grpSpPr>
          <p:cxnSp>
            <p:nvCxnSpPr>
              <p:cNvPr id="102" name="Connecteur droit avec flèche 101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7486851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e 88"/>
            <p:cNvGrpSpPr/>
            <p:nvPr/>
          </p:nvGrpSpPr>
          <p:grpSpPr>
            <a:xfrm rot="5400000">
              <a:off x="5137603" y="2346051"/>
              <a:ext cx="1009155" cy="178453"/>
              <a:chOff x="6244632" y="3645467"/>
              <a:chExt cx="1708743" cy="191895"/>
            </a:xfrm>
          </p:grpSpPr>
          <p:cxnSp>
            <p:nvCxnSpPr>
              <p:cNvPr id="100" name="Connecteur droit avec flèche 99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>
                <a:off x="7101839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ZoneTexte 89"/>
            <p:cNvSpPr txBox="1"/>
            <p:nvPr/>
          </p:nvSpPr>
          <p:spPr>
            <a:xfrm>
              <a:off x="4523804" y="2213636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GPN Fini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91" name="Groupe 90"/>
            <p:cNvGrpSpPr/>
            <p:nvPr/>
          </p:nvGrpSpPr>
          <p:grpSpPr>
            <a:xfrm>
              <a:off x="6612461" y="3803204"/>
              <a:ext cx="1570414" cy="380597"/>
              <a:chOff x="6525332" y="3882086"/>
              <a:chExt cx="1570414" cy="380597"/>
            </a:xfrm>
          </p:grpSpPr>
          <p:sp>
            <p:nvSpPr>
              <p:cNvPr id="97" name="ZoneTexte 96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8000"/>
                    </a:solidFill>
                  </a:rPr>
                  <a:t>Auto + Ma</a:t>
                </a:r>
                <a:endParaRPr lang="fr-FR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98" name="Connecteur droit 97"/>
              <p:cNvCxnSpPr/>
              <p:nvPr/>
            </p:nvCxnSpPr>
            <p:spPr>
              <a:xfrm flipV="1">
                <a:off x="6814686" y="3930211"/>
                <a:ext cx="468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7457522" y="3930211"/>
                <a:ext cx="367817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Connecteur droit avec flèche 91"/>
            <p:cNvCxnSpPr/>
            <p:nvPr/>
          </p:nvCxnSpPr>
          <p:spPr>
            <a:xfrm>
              <a:off x="5107657" y="1603701"/>
              <a:ext cx="405733" cy="64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ZoneTexte 92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7796463" y="3290062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F1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5197608" y="2917004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A2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96" name="Connecteur droit avec flèche 95"/>
            <p:cNvCxnSpPr/>
            <p:nvPr/>
          </p:nvCxnSpPr>
          <p:spPr>
            <a:xfrm>
              <a:off x="7069449" y="1332695"/>
              <a:ext cx="405733" cy="6421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4940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e 78"/>
          <p:cNvGrpSpPr/>
          <p:nvPr/>
        </p:nvGrpSpPr>
        <p:grpSpPr>
          <a:xfrm>
            <a:off x="3382723" y="46624"/>
            <a:ext cx="5707405" cy="3971052"/>
            <a:chOff x="4412965" y="1172848"/>
            <a:chExt cx="5707405" cy="3971052"/>
          </a:xfrm>
        </p:grpSpPr>
        <p:sp>
          <p:nvSpPr>
            <p:cNvPr id="80" name="ZoneTexte 79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953375" y="3290062"/>
              <a:ext cx="2166995" cy="185383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37307" y="2940977"/>
              <a:ext cx="761191" cy="888073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818020" y="4471742"/>
              <a:ext cx="457947" cy="459024"/>
            </a:xfrm>
            <a:prstGeom prst="rect">
              <a:avLst/>
            </a:prstGeom>
            <a:noFill/>
            <a:ln w="57150" cmpd="dbl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8000"/>
                  </a:solidFill>
                </a:rPr>
                <a:t>100</a:t>
              </a:r>
              <a:endParaRPr lang="fr-FR" sz="1400" dirty="0">
                <a:solidFill>
                  <a:srgbClr val="008000"/>
                </a:solidFill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8281337" y="3373778"/>
              <a:ext cx="1531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Autoriser le GPN à démarrer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5324619" y="3105293"/>
              <a:ext cx="1030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Finir GPN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87" name="Groupe 86"/>
            <p:cNvGrpSpPr/>
            <p:nvPr/>
          </p:nvGrpSpPr>
          <p:grpSpPr>
            <a:xfrm>
              <a:off x="7141944" y="1809548"/>
              <a:ext cx="1174283" cy="1453415"/>
              <a:chOff x="7113069" y="1761423"/>
              <a:chExt cx="1174283" cy="1453415"/>
            </a:xfrm>
          </p:grpSpPr>
          <p:sp>
            <p:nvSpPr>
              <p:cNvPr id="105" name="Forme libre 104"/>
              <p:cNvSpPr/>
              <p:nvPr/>
            </p:nvSpPr>
            <p:spPr>
              <a:xfrm>
                <a:off x="7113069" y="1867301"/>
                <a:ext cx="1174283" cy="1347537"/>
              </a:xfrm>
              <a:custGeom>
                <a:avLst/>
                <a:gdLst>
                  <a:gd name="connsiteX0" fmla="*/ 0 w 1174283"/>
                  <a:gd name="connsiteY0" fmla="*/ 0 h 1347537"/>
                  <a:gd name="connsiteX1" fmla="*/ 1174283 w 1174283"/>
                  <a:gd name="connsiteY1" fmla="*/ 0 h 1347537"/>
                  <a:gd name="connsiteX2" fmla="*/ 1174283 w 1174283"/>
                  <a:gd name="connsiteY2" fmla="*/ 1347537 h 13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4283" h="1347537">
                    <a:moveTo>
                      <a:pt x="0" y="0"/>
                    </a:moveTo>
                    <a:lnTo>
                      <a:pt x="1174283" y="0"/>
                    </a:lnTo>
                    <a:lnTo>
                      <a:pt x="1174283" y="1347537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6" name="Connecteur droit 105"/>
              <p:cNvCxnSpPr/>
              <p:nvPr/>
            </p:nvCxnSpPr>
            <p:spPr>
              <a:xfrm>
                <a:off x="7488455" y="1761423"/>
                <a:ext cx="0" cy="19189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8" name="ZoneTexte 87"/>
            <p:cNvSpPr txBox="1"/>
            <p:nvPr/>
          </p:nvSpPr>
          <p:spPr>
            <a:xfrm>
              <a:off x="6354788" y="1833118"/>
              <a:ext cx="2039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. Ma . AR . GA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89" name="Groupe 88"/>
            <p:cNvGrpSpPr/>
            <p:nvPr/>
          </p:nvGrpSpPr>
          <p:grpSpPr>
            <a:xfrm>
              <a:off x="6244632" y="3645467"/>
              <a:ext cx="1708743" cy="191895"/>
              <a:chOff x="6244632" y="3645467"/>
              <a:chExt cx="1708743" cy="191895"/>
            </a:xfrm>
          </p:grpSpPr>
          <p:cxnSp>
            <p:nvCxnSpPr>
              <p:cNvPr id="103" name="Connecteur droit avec flèche 102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7486851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e 89"/>
            <p:cNvGrpSpPr/>
            <p:nvPr/>
          </p:nvGrpSpPr>
          <p:grpSpPr>
            <a:xfrm rot="5400000">
              <a:off x="5137603" y="2346051"/>
              <a:ext cx="1009155" cy="178453"/>
              <a:chOff x="6244632" y="3645467"/>
              <a:chExt cx="1708743" cy="191895"/>
            </a:xfrm>
          </p:grpSpPr>
          <p:cxnSp>
            <p:nvCxnSpPr>
              <p:cNvPr id="101" name="Connecteur droit avec flèche 100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7101839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ZoneTexte 90"/>
            <p:cNvSpPr txBox="1"/>
            <p:nvPr/>
          </p:nvSpPr>
          <p:spPr>
            <a:xfrm>
              <a:off x="4412965" y="2213636"/>
              <a:ext cx="11052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GPN Fini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92" name="Groupe 91"/>
            <p:cNvGrpSpPr/>
            <p:nvPr/>
          </p:nvGrpSpPr>
          <p:grpSpPr>
            <a:xfrm>
              <a:off x="6612461" y="3803204"/>
              <a:ext cx="1570414" cy="380597"/>
              <a:chOff x="6525332" y="3882086"/>
              <a:chExt cx="1570414" cy="380597"/>
            </a:xfrm>
          </p:grpSpPr>
          <p:sp>
            <p:nvSpPr>
              <p:cNvPr id="98" name="ZoneTexte 97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8000"/>
                    </a:solidFill>
                  </a:rPr>
                  <a:t>Auto + Ma</a:t>
                </a:r>
                <a:endParaRPr lang="fr-FR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99" name="Connecteur droit 98"/>
              <p:cNvCxnSpPr/>
              <p:nvPr/>
            </p:nvCxnSpPr>
            <p:spPr>
              <a:xfrm flipV="1">
                <a:off x="6814686" y="3930211"/>
                <a:ext cx="468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>
                <a:off x="7457522" y="3930211"/>
                <a:ext cx="367817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Connecteur droit avec flèche 92"/>
            <p:cNvCxnSpPr/>
            <p:nvPr/>
          </p:nvCxnSpPr>
          <p:spPr>
            <a:xfrm>
              <a:off x="5107657" y="1603701"/>
              <a:ext cx="405733" cy="642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4" name="ZoneTexte 9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7796463" y="3290062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F1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5197608" y="2917004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A2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97" name="Connecteur droit avec flèche 96"/>
            <p:cNvCxnSpPr/>
            <p:nvPr/>
          </p:nvCxnSpPr>
          <p:spPr>
            <a:xfrm>
              <a:off x="7069449" y="1332695"/>
              <a:ext cx="405733" cy="6421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600" y="2160000"/>
            <a:ext cx="2475113" cy="4548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GC + GPN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298546" y="2090903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GPN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54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2066795" y="2517724"/>
            <a:ext cx="7888636" cy="360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3447380" y="1061332"/>
            <a:ext cx="989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2655" y="1022441"/>
            <a:ext cx="9144000" cy="232119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algn="l"/>
            <a:r>
              <a:rPr lang="fr-FR" sz="4000" b="1" u="sng" dirty="0" smtClean="0"/>
              <a:t>Liaison entre GC et GMM</a:t>
            </a:r>
            <a:endParaRPr lang="fr-FR" sz="4000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04251" y="3920312"/>
            <a:ext cx="55935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SIMPLE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3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GC + GMM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222762" y="734313"/>
            <a:ext cx="8403416" cy="4409587"/>
            <a:chOff x="3222762" y="734313"/>
            <a:chExt cx="8403416" cy="4409587"/>
          </a:xfrm>
        </p:grpSpPr>
        <p:sp>
          <p:nvSpPr>
            <p:cNvPr id="21" name="ZoneTexte 20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53375" y="3290062"/>
              <a:ext cx="2166995" cy="1853838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37307" y="2940977"/>
              <a:ext cx="761191" cy="888073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818020" y="4471742"/>
              <a:ext cx="457947" cy="459024"/>
            </a:xfrm>
            <a:prstGeom prst="rect">
              <a:avLst/>
            </a:prstGeom>
            <a:noFill/>
            <a:ln w="57150" cmpd="dbl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8000"/>
                  </a:solidFill>
                </a:rPr>
                <a:t>100</a:t>
              </a:r>
              <a:endParaRPr lang="fr-FR" sz="1400" dirty="0">
                <a:solidFill>
                  <a:srgbClr val="00800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8281337" y="3373778"/>
              <a:ext cx="1531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Autoriser le GPN à démarrer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324619" y="3105293"/>
              <a:ext cx="10306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Finir GPN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7141944" y="1809548"/>
              <a:ext cx="1174283" cy="1453415"/>
              <a:chOff x="7113069" y="1761423"/>
              <a:chExt cx="1174283" cy="1453415"/>
            </a:xfrm>
          </p:grpSpPr>
          <p:sp>
            <p:nvSpPr>
              <p:cNvPr id="2" name="Forme libre 1"/>
              <p:cNvSpPr/>
              <p:nvPr/>
            </p:nvSpPr>
            <p:spPr>
              <a:xfrm>
                <a:off x="7113069" y="1867301"/>
                <a:ext cx="1174283" cy="1347537"/>
              </a:xfrm>
              <a:custGeom>
                <a:avLst/>
                <a:gdLst>
                  <a:gd name="connsiteX0" fmla="*/ 0 w 1174283"/>
                  <a:gd name="connsiteY0" fmla="*/ 0 h 1347537"/>
                  <a:gd name="connsiteX1" fmla="*/ 1174283 w 1174283"/>
                  <a:gd name="connsiteY1" fmla="*/ 0 h 1347537"/>
                  <a:gd name="connsiteX2" fmla="*/ 1174283 w 1174283"/>
                  <a:gd name="connsiteY2" fmla="*/ 1347537 h 13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74283" h="1347537">
                    <a:moveTo>
                      <a:pt x="0" y="0"/>
                    </a:moveTo>
                    <a:lnTo>
                      <a:pt x="1174283" y="0"/>
                    </a:lnTo>
                    <a:lnTo>
                      <a:pt x="1174283" y="1347537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" name="Connecteur droit 3"/>
              <p:cNvCxnSpPr/>
              <p:nvPr/>
            </p:nvCxnSpPr>
            <p:spPr>
              <a:xfrm>
                <a:off x="7488455" y="1761423"/>
                <a:ext cx="0" cy="19189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4" name="ZoneTexte 43"/>
            <p:cNvSpPr txBox="1"/>
            <p:nvPr/>
          </p:nvSpPr>
          <p:spPr>
            <a:xfrm>
              <a:off x="6354788" y="1833118"/>
              <a:ext cx="2039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. Ma . AR . GA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6244632" y="3645467"/>
              <a:ext cx="1708743" cy="191895"/>
              <a:chOff x="6244632" y="3645467"/>
              <a:chExt cx="1708743" cy="191895"/>
            </a:xfrm>
          </p:grpSpPr>
          <p:cxnSp>
            <p:nvCxnSpPr>
              <p:cNvPr id="32" name="Connecteur droit avec flèche 31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7486851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47"/>
            <p:cNvGrpSpPr/>
            <p:nvPr/>
          </p:nvGrpSpPr>
          <p:grpSpPr>
            <a:xfrm rot="5400000">
              <a:off x="5137603" y="2346051"/>
              <a:ext cx="1009155" cy="178453"/>
              <a:chOff x="6244632" y="3645467"/>
              <a:chExt cx="1708743" cy="191895"/>
            </a:xfrm>
          </p:grpSpPr>
          <p:cxnSp>
            <p:nvCxnSpPr>
              <p:cNvPr id="50" name="Connecteur droit avec flèche 49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7101839" y="3645467"/>
                <a:ext cx="0" cy="191895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ZoneTexte 52"/>
            <p:cNvSpPr txBox="1"/>
            <p:nvPr/>
          </p:nvSpPr>
          <p:spPr>
            <a:xfrm>
              <a:off x="4523804" y="2213636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GPN Fini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6612461" y="3803204"/>
              <a:ext cx="1570414" cy="380597"/>
              <a:chOff x="6525332" y="3882086"/>
              <a:chExt cx="1570414" cy="380597"/>
            </a:xfrm>
          </p:grpSpPr>
          <p:sp>
            <p:nvSpPr>
              <p:cNvPr id="52" name="ZoneTexte 5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8000"/>
                    </a:solidFill>
                  </a:rPr>
                  <a:t>Auto + Ma</a:t>
                </a:r>
                <a:endParaRPr lang="fr-FR" dirty="0">
                  <a:solidFill>
                    <a:srgbClr val="008000"/>
                  </a:solidFill>
                </a:endParaRPr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 flipV="1">
                <a:off x="6814686" y="3930211"/>
                <a:ext cx="468000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7457522" y="3930211"/>
                <a:ext cx="367817" cy="0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e 54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56" name="Connecteur droit avec flèche 5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76" name="Connecteur droit avec flèche 7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4544433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7796463" y="3290062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F1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5197608" y="2917004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A2</a:t>
              </a:r>
              <a:endParaRPr lang="fr-FR" dirty="0">
                <a:solidFill>
                  <a:srgbClr val="008000"/>
                </a:solidFill>
              </a:endParaRPr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56</a:t>
            </a:fld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sp>
        <p:nvSpPr>
          <p:cNvPr id="66" name="ZoneTexte 65"/>
          <p:cNvSpPr txBox="1"/>
          <p:nvPr/>
        </p:nvSpPr>
        <p:spPr>
          <a:xfrm>
            <a:off x="4514416" y="2216011"/>
            <a:ext cx="989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6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GC + GMM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222762" y="734313"/>
            <a:ext cx="8403416" cy="1556386"/>
            <a:chOff x="3222762" y="734313"/>
            <a:chExt cx="8403416" cy="1556386"/>
          </a:xfrm>
        </p:grpSpPr>
        <p:sp>
          <p:nvSpPr>
            <p:cNvPr id="21" name="ZoneTexte 20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" name="Forme libre 1"/>
            <p:cNvSpPr/>
            <p:nvPr/>
          </p:nvSpPr>
          <p:spPr>
            <a:xfrm>
              <a:off x="7141944" y="1915426"/>
              <a:ext cx="360000" cy="0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  <a:gd name="connsiteX0" fmla="*/ 0 w 1174283"/>
                <a:gd name="connsiteY0" fmla="*/ 0 h 0"/>
                <a:gd name="connsiteX1" fmla="*/ 1174283 w 117428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4283">
                  <a:moveTo>
                    <a:pt x="0" y="0"/>
                  </a:moveTo>
                  <a:lnTo>
                    <a:pt x="1174283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rot="5400000" flipH="1">
              <a:off x="5461234" y="2110699"/>
              <a:ext cx="360000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5" name="Groupe 54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56" name="Connecteur droit avec flèche 5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76" name="Connecteur droit avec flèche 7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4531907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57</a:t>
            </a:fld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3814618" y="3648365"/>
            <a:ext cx="2710714" cy="1700250"/>
          </a:xfrm>
          <a:prstGeom prst="roundRect">
            <a:avLst/>
          </a:prstGeom>
          <a:solidFill>
            <a:srgbClr val="002060">
              <a:alpha val="32157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16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GC + GMM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222762" y="734313"/>
            <a:ext cx="8403416" cy="1556386"/>
            <a:chOff x="3222762" y="734313"/>
            <a:chExt cx="8403416" cy="1556386"/>
          </a:xfrm>
        </p:grpSpPr>
        <p:sp>
          <p:nvSpPr>
            <p:cNvPr id="21" name="ZoneTexte 20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" name="Forme libre 1"/>
            <p:cNvSpPr/>
            <p:nvPr/>
          </p:nvSpPr>
          <p:spPr>
            <a:xfrm>
              <a:off x="7141944" y="1915426"/>
              <a:ext cx="360000" cy="0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  <a:gd name="connsiteX0" fmla="*/ 0 w 1174283"/>
                <a:gd name="connsiteY0" fmla="*/ 0 h 0"/>
                <a:gd name="connsiteX1" fmla="*/ 1174283 w 117428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4283">
                  <a:moveTo>
                    <a:pt x="0" y="0"/>
                  </a:moveTo>
                  <a:lnTo>
                    <a:pt x="1174283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rot="5400000" flipH="1">
              <a:off x="5461234" y="2110699"/>
              <a:ext cx="360000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5" name="Groupe 54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56" name="Connecteur droit avec flèche 5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76" name="Connecteur droit avec flèche 7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4531907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58</a:t>
            </a:fld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076" y="2927033"/>
            <a:ext cx="9007426" cy="235950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8095746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3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664 -0.32731 L 0.39192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2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800" y="2915852"/>
            <a:ext cx="9007426" cy="2359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GC + GMM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222762" y="734313"/>
            <a:ext cx="8403416" cy="1556386"/>
            <a:chOff x="3222762" y="734313"/>
            <a:chExt cx="8403416" cy="1556386"/>
          </a:xfrm>
        </p:grpSpPr>
        <p:sp>
          <p:nvSpPr>
            <p:cNvPr id="21" name="ZoneTexte 20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" name="Forme libre 1"/>
            <p:cNvSpPr/>
            <p:nvPr/>
          </p:nvSpPr>
          <p:spPr>
            <a:xfrm>
              <a:off x="7141944" y="1915426"/>
              <a:ext cx="360000" cy="0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  <a:gd name="connsiteX0" fmla="*/ 0 w 1174283"/>
                <a:gd name="connsiteY0" fmla="*/ 0 h 0"/>
                <a:gd name="connsiteX1" fmla="*/ 1174283 w 117428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4283">
                  <a:moveTo>
                    <a:pt x="0" y="0"/>
                  </a:moveTo>
                  <a:lnTo>
                    <a:pt x="1174283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rot="5400000" flipH="1">
              <a:off x="5461234" y="2110699"/>
              <a:ext cx="360000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5" name="Groupe 54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56" name="Connecteur droit avec flèche 5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76" name="Connecteur droit avec flèche 7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4531907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59</a:t>
            </a:fld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4312118" y="3807912"/>
            <a:ext cx="3015608" cy="58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8095746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79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point de vue PO / Automatique 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200150" y="657673"/>
            <a:ext cx="540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Mouvements attendus</a:t>
            </a:r>
            <a:endParaRPr lang="fr-FR" dirty="0"/>
          </a:p>
        </p:txBody>
      </p:sp>
      <p:sp>
        <p:nvSpPr>
          <p:cNvPr id="66" name="Rectangle 48"/>
          <p:cNvSpPr>
            <a:spLocks noChangeArrowheads="1"/>
          </p:cNvSpPr>
          <p:nvPr/>
        </p:nvSpPr>
        <p:spPr bwMode="auto">
          <a:xfrm>
            <a:off x="2630488" y="-773111"/>
            <a:ext cx="541815" cy="292388"/>
          </a:xfrm>
          <a:prstGeom prst="rect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auto">
          <a:xfrm>
            <a:off x="1868488" y="-773111"/>
            <a:ext cx="541815" cy="292388"/>
          </a:xfrm>
          <a:prstGeom prst="rect">
            <a:avLst/>
          </a:prstGeom>
          <a:solidFill>
            <a:srgbClr val="008000">
              <a:alpha val="36863"/>
            </a:srgbClr>
          </a:solidFill>
          <a:ln>
            <a:solidFill>
              <a:srgbClr val="008000"/>
            </a:solidFill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YV2-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3970" y="40758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341D6"/>
                </a:solidFill>
              </a:rPr>
              <a:t>MA</a:t>
            </a:r>
            <a:endParaRPr lang="fr-FR" dirty="0">
              <a:solidFill>
                <a:srgbClr val="2341D6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30695" y="4075834"/>
            <a:ext cx="4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202169" y="4075834"/>
            <a:ext cx="69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701634" y="4075834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GA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571625" y="1866900"/>
            <a:ext cx="838678" cy="2343150"/>
            <a:chOff x="1571625" y="1866900"/>
            <a:chExt cx="838678" cy="2343150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2410303" y="1866900"/>
              <a:ext cx="0" cy="234315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81"/>
            <p:cNvSpPr txBox="1"/>
            <p:nvPr/>
          </p:nvSpPr>
          <p:spPr>
            <a:xfrm>
              <a:off x="1571625" y="2777177"/>
              <a:ext cx="838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C00000"/>
                  </a:solidFill>
                </a:rPr>
                <a:t>V1+</a:t>
              </a:r>
              <a:endParaRPr lang="fr-FR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530763" y="1355192"/>
            <a:ext cx="2340000" cy="492658"/>
            <a:chOff x="2530763" y="1355192"/>
            <a:chExt cx="2340000" cy="492658"/>
          </a:xfrm>
        </p:grpSpPr>
        <p:cxnSp>
          <p:nvCxnSpPr>
            <p:cNvPr id="80" name="Connecteur droit avec flèche 79"/>
            <p:cNvCxnSpPr/>
            <p:nvPr/>
          </p:nvCxnSpPr>
          <p:spPr>
            <a:xfrm flipV="1">
              <a:off x="2530763" y="1847850"/>
              <a:ext cx="2340000" cy="0"/>
            </a:xfrm>
            <a:prstGeom prst="straightConnector1">
              <a:avLst/>
            </a:prstGeom>
            <a:ln w="38100">
              <a:solidFill>
                <a:srgbClr val="FF4F4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ZoneTexte 82"/>
            <p:cNvSpPr txBox="1"/>
            <p:nvPr/>
          </p:nvSpPr>
          <p:spPr>
            <a:xfrm>
              <a:off x="3391816" y="1355192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4F4F"/>
                  </a:solidFill>
                </a:rPr>
                <a:t>V2+</a:t>
              </a:r>
              <a:endParaRPr lang="fr-FR" dirty="0">
                <a:solidFill>
                  <a:srgbClr val="FF4F4F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530763" y="1912303"/>
            <a:ext cx="2340000" cy="2340000"/>
            <a:chOff x="2530763" y="1912303"/>
            <a:chExt cx="2340000" cy="2340000"/>
          </a:xfrm>
        </p:grpSpPr>
        <p:cxnSp>
          <p:nvCxnSpPr>
            <p:cNvPr id="81" name="Connecteur droit avec flèche 80"/>
            <p:cNvCxnSpPr/>
            <p:nvPr/>
          </p:nvCxnSpPr>
          <p:spPr>
            <a:xfrm flipV="1">
              <a:off x="2530763" y="1912303"/>
              <a:ext cx="2340000" cy="2340000"/>
            </a:xfrm>
            <a:prstGeom prst="straightConnector1">
              <a:avLst/>
            </a:prstGeom>
            <a:ln w="38100">
              <a:solidFill>
                <a:srgbClr val="FFABAB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ZoneTexte 83"/>
            <p:cNvSpPr txBox="1"/>
            <p:nvPr/>
          </p:nvSpPr>
          <p:spPr>
            <a:xfrm>
              <a:off x="3641198" y="2823343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ABAB"/>
                  </a:solidFill>
                </a:rPr>
                <a:t>V1-</a:t>
              </a:r>
            </a:p>
            <a:p>
              <a:pPr algn="r"/>
              <a:r>
                <a:rPr lang="fr-FR" dirty="0" smtClean="0">
                  <a:solidFill>
                    <a:srgbClr val="FFABAB"/>
                  </a:solidFill>
                </a:rPr>
                <a:t>V2-</a:t>
              </a:r>
              <a:endParaRPr lang="fr-FR" dirty="0">
                <a:solidFill>
                  <a:srgbClr val="FFABAB"/>
                </a:solidFill>
              </a:endParaRPr>
            </a:p>
          </p:txBody>
        </p:sp>
      </p:grpSp>
      <p:sp>
        <p:nvSpPr>
          <p:cNvPr id="85" name="ZoneTexte 84"/>
          <p:cNvSpPr txBox="1"/>
          <p:nvPr/>
        </p:nvSpPr>
        <p:spPr>
          <a:xfrm>
            <a:off x="1701634" y="1620512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AV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019600" y="1620512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7" grpId="0"/>
      <p:bldP spid="78" grpId="0"/>
      <p:bldP spid="78" grpId="1"/>
      <p:bldP spid="79" grpId="0"/>
      <p:bldP spid="79" grpId="1"/>
      <p:bldP spid="85" grpId="0"/>
      <p:bldP spid="8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800" y="2915852"/>
            <a:ext cx="9007426" cy="2359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GC + GMM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222762" y="734313"/>
            <a:ext cx="8403416" cy="1556386"/>
            <a:chOff x="3222762" y="734313"/>
            <a:chExt cx="8403416" cy="1556386"/>
          </a:xfrm>
        </p:grpSpPr>
        <p:sp>
          <p:nvSpPr>
            <p:cNvPr id="21" name="ZoneTexte 20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" name="Forme libre 1"/>
            <p:cNvSpPr/>
            <p:nvPr/>
          </p:nvSpPr>
          <p:spPr>
            <a:xfrm>
              <a:off x="7141944" y="1915426"/>
              <a:ext cx="360000" cy="0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  <a:gd name="connsiteX0" fmla="*/ 0 w 1174283"/>
                <a:gd name="connsiteY0" fmla="*/ 0 h 0"/>
                <a:gd name="connsiteX1" fmla="*/ 1174283 w 117428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4283">
                  <a:moveTo>
                    <a:pt x="0" y="0"/>
                  </a:moveTo>
                  <a:lnTo>
                    <a:pt x="1174283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rot="5400000" flipH="1">
              <a:off x="5461234" y="2110699"/>
              <a:ext cx="360000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5" name="Groupe 54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56" name="Connecteur droit avec flèche 5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76" name="Connecteur droit avec flèche 7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4531907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60</a:t>
            </a:fld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4312118" y="4759890"/>
            <a:ext cx="2965504" cy="5010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8095746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4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2655" y="1022441"/>
            <a:ext cx="9144000" cy="2321199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algn="l"/>
            <a:r>
              <a:rPr lang="fr-FR" sz="4000" b="1" u="sng" dirty="0" smtClean="0"/>
              <a:t>Liaison entre GC et GRI</a:t>
            </a:r>
            <a:endParaRPr lang="fr-FR" sz="4000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04251" y="3920312"/>
            <a:ext cx="559350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 EN DEMI POIGNEE DE MAIN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5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GC + </a:t>
            </a:r>
            <a:r>
              <a:rPr lang="fr-FR" dirty="0" smtClean="0"/>
              <a:t>GRI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222762" y="734313"/>
            <a:ext cx="8403416" cy="1556386"/>
            <a:chOff x="3222762" y="734313"/>
            <a:chExt cx="8403416" cy="1556386"/>
          </a:xfrm>
        </p:grpSpPr>
        <p:sp>
          <p:nvSpPr>
            <p:cNvPr id="21" name="ZoneTexte 20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" name="Forme libre 1"/>
            <p:cNvSpPr/>
            <p:nvPr/>
          </p:nvSpPr>
          <p:spPr>
            <a:xfrm>
              <a:off x="7141944" y="1915426"/>
              <a:ext cx="360000" cy="0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  <a:gd name="connsiteX0" fmla="*/ 0 w 1174283"/>
                <a:gd name="connsiteY0" fmla="*/ 0 h 0"/>
                <a:gd name="connsiteX1" fmla="*/ 1174283 w 117428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4283">
                  <a:moveTo>
                    <a:pt x="0" y="0"/>
                  </a:moveTo>
                  <a:lnTo>
                    <a:pt x="1174283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rot="5400000" flipH="1">
              <a:off x="5461234" y="2110699"/>
              <a:ext cx="360000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5" name="Groupe 54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56" name="Connecteur droit avec flèche 5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76" name="Connecteur droit avec flèche 7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4531907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62</a:t>
            </a:fld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3814618" y="5235879"/>
            <a:ext cx="2710714" cy="1377862"/>
          </a:xfrm>
          <a:prstGeom prst="roundRect">
            <a:avLst/>
          </a:prstGeom>
          <a:solidFill>
            <a:srgbClr val="002060">
              <a:alpha val="32157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63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GC + GRI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222762" y="734313"/>
            <a:ext cx="8403416" cy="1556386"/>
            <a:chOff x="3222762" y="734313"/>
            <a:chExt cx="8403416" cy="1556386"/>
          </a:xfrm>
        </p:grpSpPr>
        <p:sp>
          <p:nvSpPr>
            <p:cNvPr id="21" name="ZoneTexte 20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" name="Forme libre 1"/>
            <p:cNvSpPr/>
            <p:nvPr/>
          </p:nvSpPr>
          <p:spPr>
            <a:xfrm>
              <a:off x="7141944" y="1915426"/>
              <a:ext cx="360000" cy="0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  <a:gd name="connsiteX0" fmla="*/ 0 w 1174283"/>
                <a:gd name="connsiteY0" fmla="*/ 0 h 0"/>
                <a:gd name="connsiteX1" fmla="*/ 1174283 w 117428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4283">
                  <a:moveTo>
                    <a:pt x="0" y="0"/>
                  </a:moveTo>
                  <a:lnTo>
                    <a:pt x="1174283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rot="5400000" flipH="1">
              <a:off x="5461234" y="2110699"/>
              <a:ext cx="360000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5" name="Groupe 54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56" name="Connecteur droit avec flèche 5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72" name="ZoneTexte 71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e 15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74" name="Connecteur droit 73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e 74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76" name="Connecteur droit avec flèche 75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ZoneTexte 77"/>
            <p:cNvSpPr txBox="1"/>
            <p:nvPr/>
          </p:nvSpPr>
          <p:spPr>
            <a:xfrm>
              <a:off x="4531907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63</a:t>
            </a:fld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sp>
        <p:nvSpPr>
          <p:cNvPr id="68" name="ZoneTexte 67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4206329" y="5949950"/>
            <a:ext cx="1044287" cy="406400"/>
          </a:xfrm>
          <a:prstGeom prst="roundRect">
            <a:avLst/>
          </a:prstGeom>
          <a:solidFill>
            <a:schemeClr val="bg1">
              <a:lumMod val="75000"/>
              <a:alpha val="3215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4550845" y="1866104"/>
            <a:ext cx="1044287" cy="406400"/>
          </a:xfrm>
          <a:prstGeom prst="roundRect">
            <a:avLst/>
          </a:prstGeom>
          <a:solidFill>
            <a:schemeClr val="bg1">
              <a:lumMod val="75000"/>
              <a:alpha val="32157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8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GC + GRI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795434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GRI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64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746" y="2897847"/>
            <a:ext cx="2320763" cy="1969000"/>
          </a:xfrm>
          <a:prstGeom prst="rect">
            <a:avLst/>
          </a:prstGeom>
        </p:spPr>
      </p:pic>
      <p:grpSp>
        <p:nvGrpSpPr>
          <p:cNvPr id="81" name="Groupe 80"/>
          <p:cNvGrpSpPr/>
          <p:nvPr/>
        </p:nvGrpSpPr>
        <p:grpSpPr>
          <a:xfrm>
            <a:off x="3222762" y="734313"/>
            <a:ext cx="8403416" cy="1556386"/>
            <a:chOff x="3222762" y="734313"/>
            <a:chExt cx="8403416" cy="1556386"/>
          </a:xfrm>
        </p:grpSpPr>
        <p:sp>
          <p:nvSpPr>
            <p:cNvPr id="82" name="ZoneTexte 81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Forme libre 89"/>
            <p:cNvSpPr/>
            <p:nvPr/>
          </p:nvSpPr>
          <p:spPr>
            <a:xfrm>
              <a:off x="7141944" y="1915426"/>
              <a:ext cx="360000" cy="0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  <a:gd name="connsiteX0" fmla="*/ 0 w 1174283"/>
                <a:gd name="connsiteY0" fmla="*/ 0 h 0"/>
                <a:gd name="connsiteX1" fmla="*/ 1174283 w 117428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4283">
                  <a:moveTo>
                    <a:pt x="0" y="0"/>
                  </a:moveTo>
                  <a:lnTo>
                    <a:pt x="1174283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rot="5400000" flipH="1">
              <a:off x="5461234" y="2110699"/>
              <a:ext cx="360000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2" name="Groupe 91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109" name="Connecteur droit avec flèche 108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e 92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107" name="ZoneTexte 106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8" name="Connecteur droit 107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e 93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105" name="ZoneTexte 104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6" name="Connecteur droit 105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e 94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03" name="Forme libre 102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4" name="Connecteur droit 103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e 95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101" name="Connecteur droit avec flèche 100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ZoneTexte 96"/>
            <p:cNvSpPr txBox="1"/>
            <p:nvPr/>
          </p:nvSpPr>
          <p:spPr>
            <a:xfrm>
              <a:off x="4531907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4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400" y="2898000"/>
            <a:ext cx="2320763" cy="1969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GC + GRI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794800" y="2426400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GRI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65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cxnSp>
        <p:nvCxnSpPr>
          <p:cNvPr id="79" name="Connecteur droit avec flèche 78"/>
          <p:cNvCxnSpPr/>
          <p:nvPr/>
        </p:nvCxnSpPr>
        <p:spPr>
          <a:xfrm flipV="1">
            <a:off x="4342777" y="3832964"/>
            <a:ext cx="4638385" cy="175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3222762" y="734313"/>
            <a:ext cx="8403416" cy="1556386"/>
            <a:chOff x="3222762" y="734313"/>
            <a:chExt cx="8403416" cy="1556386"/>
          </a:xfrm>
        </p:grpSpPr>
        <p:sp>
          <p:nvSpPr>
            <p:cNvPr id="80" name="ZoneTexte 79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88" name="Forme libre 87"/>
            <p:cNvSpPr/>
            <p:nvPr/>
          </p:nvSpPr>
          <p:spPr>
            <a:xfrm>
              <a:off x="7141944" y="1915426"/>
              <a:ext cx="360000" cy="0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  <a:gd name="connsiteX0" fmla="*/ 0 w 1174283"/>
                <a:gd name="connsiteY0" fmla="*/ 0 h 0"/>
                <a:gd name="connsiteX1" fmla="*/ 1174283 w 117428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4283">
                  <a:moveTo>
                    <a:pt x="0" y="0"/>
                  </a:moveTo>
                  <a:lnTo>
                    <a:pt x="1174283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9" name="Connecteur droit avec flèche 88"/>
            <p:cNvCxnSpPr/>
            <p:nvPr/>
          </p:nvCxnSpPr>
          <p:spPr>
            <a:xfrm rot="5400000" flipH="1">
              <a:off x="5461234" y="2110699"/>
              <a:ext cx="360000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0" name="Groupe 89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107" name="Connecteur droit avec flèche 106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e 90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105" name="ZoneTexte 104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6" name="Connecteur droit 105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e 91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103" name="ZoneTexte 102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4" name="Connecteur droit 103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e 92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01" name="Forme libre 100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2" name="Connecteur droit 101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e 93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99" name="Connecteur droit avec flèche 98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ZoneTexte 94"/>
            <p:cNvSpPr txBox="1"/>
            <p:nvPr/>
          </p:nvSpPr>
          <p:spPr>
            <a:xfrm>
              <a:off x="4531907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6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e 81"/>
          <p:cNvGrpSpPr/>
          <p:nvPr/>
        </p:nvGrpSpPr>
        <p:grpSpPr>
          <a:xfrm>
            <a:off x="3222762" y="734313"/>
            <a:ext cx="8403416" cy="1556386"/>
            <a:chOff x="3222762" y="734313"/>
            <a:chExt cx="8403416" cy="1556386"/>
          </a:xfrm>
        </p:grpSpPr>
        <p:sp>
          <p:nvSpPr>
            <p:cNvPr id="83" name="ZoneTexte 82"/>
            <p:cNvSpPr txBox="1"/>
            <p:nvPr/>
          </p:nvSpPr>
          <p:spPr>
            <a:xfrm>
              <a:off x="5538135" y="1297362"/>
              <a:ext cx="1531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Arrêt en état initial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649526" y="1067448"/>
              <a:ext cx="906619" cy="1010734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538135" y="1252114"/>
              <a:ext cx="1531314" cy="627486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17901" y="1252113"/>
              <a:ext cx="1575804" cy="627487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863270" y="1591798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200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10551454" y="1300426"/>
              <a:ext cx="10747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accent5">
                      <a:lumMod val="75000"/>
                    </a:schemeClr>
                  </a:solidFill>
                </a:rPr>
                <a:t>GMM</a:t>
              </a:r>
              <a:endParaRPr lang="fr-FR" sz="1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3607244" y="1285036"/>
              <a:ext cx="849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Lancer GRI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536786" y="1395890"/>
              <a:ext cx="457200" cy="448153"/>
            </a:xfrm>
            <a:prstGeom prst="rect">
              <a:avLst/>
            </a:prstGeom>
            <a:noFill/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300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91" name="Forme libre 90"/>
            <p:cNvSpPr/>
            <p:nvPr/>
          </p:nvSpPr>
          <p:spPr>
            <a:xfrm>
              <a:off x="7141944" y="1915426"/>
              <a:ext cx="360000" cy="0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  <a:gd name="connsiteX0" fmla="*/ 0 w 1174283"/>
                <a:gd name="connsiteY0" fmla="*/ 0 h 0"/>
                <a:gd name="connsiteX1" fmla="*/ 1174283 w 117428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4283">
                  <a:moveTo>
                    <a:pt x="0" y="0"/>
                  </a:moveTo>
                  <a:lnTo>
                    <a:pt x="1174283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2" name="Connecteur droit avec flèche 91"/>
            <p:cNvCxnSpPr/>
            <p:nvPr/>
          </p:nvCxnSpPr>
          <p:spPr>
            <a:xfrm rot="5400000" flipH="1">
              <a:off x="5461234" y="2110699"/>
              <a:ext cx="360000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93" name="Groupe 92"/>
            <p:cNvGrpSpPr/>
            <p:nvPr/>
          </p:nvGrpSpPr>
          <p:grpSpPr>
            <a:xfrm flipH="1">
              <a:off x="7094194" y="1151001"/>
              <a:ext cx="3543382" cy="208905"/>
              <a:chOff x="6244632" y="3645467"/>
              <a:chExt cx="1708743" cy="191895"/>
            </a:xfrm>
          </p:grpSpPr>
          <p:cxnSp>
            <p:nvCxnSpPr>
              <p:cNvPr id="110" name="Connecteur droit avec flèche 109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6864875" y="3645467"/>
                <a:ext cx="0" cy="191895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e 93"/>
            <p:cNvGrpSpPr/>
            <p:nvPr/>
          </p:nvGrpSpPr>
          <p:grpSpPr>
            <a:xfrm>
              <a:off x="8525938" y="1330903"/>
              <a:ext cx="1570414" cy="380597"/>
              <a:chOff x="6525332" y="3882086"/>
              <a:chExt cx="1570414" cy="380597"/>
            </a:xfrm>
          </p:grpSpPr>
          <p:sp>
            <p:nvSpPr>
              <p:cNvPr id="108" name="ZoneTexte 107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.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9" name="Connecteur droit 108"/>
              <p:cNvCxnSpPr/>
              <p:nvPr/>
            </p:nvCxnSpPr>
            <p:spPr>
              <a:xfrm flipV="1">
                <a:off x="6814686" y="3939836"/>
                <a:ext cx="468000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e 94"/>
            <p:cNvGrpSpPr/>
            <p:nvPr/>
          </p:nvGrpSpPr>
          <p:grpSpPr>
            <a:xfrm>
              <a:off x="6525332" y="734313"/>
              <a:ext cx="1570414" cy="380597"/>
              <a:chOff x="6525332" y="3882086"/>
              <a:chExt cx="1570414" cy="380597"/>
            </a:xfrm>
          </p:grpSpPr>
          <p:sp>
            <p:nvSpPr>
              <p:cNvPr id="106" name="ZoneTexte 105"/>
              <p:cNvSpPr txBox="1"/>
              <p:nvPr/>
            </p:nvSpPr>
            <p:spPr>
              <a:xfrm>
                <a:off x="6525332" y="3882086"/>
                <a:ext cx="1570414" cy="380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Auto + Ma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7" name="Connecteur droit 106"/>
              <p:cNvCxnSpPr/>
              <p:nvPr/>
            </p:nvCxnSpPr>
            <p:spPr>
              <a:xfrm flipV="1">
                <a:off x="7467147" y="3968711"/>
                <a:ext cx="329316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e 95"/>
            <p:cNvGrpSpPr/>
            <p:nvPr/>
          </p:nvGrpSpPr>
          <p:grpSpPr>
            <a:xfrm>
              <a:off x="4312118" y="1002461"/>
              <a:ext cx="6304547" cy="229573"/>
              <a:chOff x="4312118" y="1002461"/>
              <a:chExt cx="6304547" cy="229573"/>
            </a:xfrm>
          </p:grpSpPr>
          <p:sp>
            <p:nvSpPr>
              <p:cNvPr id="104" name="Forme libre 103"/>
              <p:cNvSpPr/>
              <p:nvPr/>
            </p:nvSpPr>
            <p:spPr>
              <a:xfrm>
                <a:off x="4312118" y="1106905"/>
                <a:ext cx="6304547" cy="125129"/>
              </a:xfrm>
              <a:custGeom>
                <a:avLst/>
                <a:gdLst>
                  <a:gd name="connsiteX0" fmla="*/ 6304547 w 6304547"/>
                  <a:gd name="connsiteY0" fmla="*/ 0 h 125129"/>
                  <a:gd name="connsiteX1" fmla="*/ 0 w 6304547"/>
                  <a:gd name="connsiteY1" fmla="*/ 0 h 125129"/>
                  <a:gd name="connsiteX2" fmla="*/ 0 w 6304547"/>
                  <a:gd name="connsiteY2" fmla="*/ 125129 h 12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04547" h="125129">
                    <a:moveTo>
                      <a:pt x="6304547" y="0"/>
                    </a:moveTo>
                    <a:lnTo>
                      <a:pt x="0" y="0"/>
                    </a:lnTo>
                    <a:lnTo>
                      <a:pt x="0" y="125129"/>
                    </a:ln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5" name="Connecteur droit 104"/>
              <p:cNvCxnSpPr/>
              <p:nvPr/>
            </p:nvCxnSpPr>
            <p:spPr>
              <a:xfrm flipH="1">
                <a:off x="7486851" y="1002461"/>
                <a:ext cx="0" cy="208887"/>
              </a:xfrm>
              <a:prstGeom prst="line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e 96"/>
            <p:cNvGrpSpPr/>
            <p:nvPr/>
          </p:nvGrpSpPr>
          <p:grpSpPr>
            <a:xfrm flipH="1">
              <a:off x="5107657" y="1469673"/>
              <a:ext cx="405733" cy="262545"/>
              <a:chOff x="6244632" y="3645467"/>
              <a:chExt cx="1708743" cy="191895"/>
            </a:xfrm>
          </p:grpSpPr>
          <p:cxnSp>
            <p:nvCxnSpPr>
              <p:cNvPr id="102" name="Connecteur droit avec flèche 101"/>
              <p:cNvCxnSpPr/>
              <p:nvPr/>
            </p:nvCxnSpPr>
            <p:spPr>
              <a:xfrm flipH="1">
                <a:off x="6244632" y="3743325"/>
                <a:ext cx="1708743" cy="4693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7351304" y="3645467"/>
                <a:ext cx="0" cy="19189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ZoneTexte 97"/>
            <p:cNvSpPr txBox="1"/>
            <p:nvPr/>
          </p:nvSpPr>
          <p:spPr>
            <a:xfrm>
              <a:off x="4531907" y="1808747"/>
              <a:ext cx="1105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GRI Fini</a:t>
              </a:r>
              <a:endParaRPr lang="fr-FR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3222762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A6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5270420" y="117284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A1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10448876" y="1047368"/>
              <a:ext cx="849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F4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400" y="2898000"/>
            <a:ext cx="2320763" cy="3206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" y="2797200"/>
            <a:ext cx="6469471" cy="4034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272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GEMMA -&gt; GRAFCET: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9244" y="613575"/>
            <a:ext cx="3326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GC + GRI</a:t>
            </a:r>
          </a:p>
          <a:p>
            <a:endParaRPr lang="fr-FR" dirty="0" smtClean="0"/>
          </a:p>
          <a:p>
            <a:r>
              <a:rPr lang="fr-FR" dirty="0" smtClean="0"/>
              <a:t>On adapte les conditions d’évolutions pour synchroniser les GRAFCET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794800" y="2426400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GRI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1385737" y="2427868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GC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66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200148" y="5937336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X100</a:t>
            </a:r>
            <a:endParaRPr lang="fr-FR" sz="2400" dirty="0"/>
          </a:p>
        </p:txBody>
      </p:sp>
      <p:sp>
        <p:nvSpPr>
          <p:cNvPr id="68" name="ZoneTexte 67"/>
          <p:cNvSpPr txBox="1"/>
          <p:nvPr/>
        </p:nvSpPr>
        <p:spPr>
          <a:xfrm>
            <a:off x="4225315" y="5887200"/>
            <a:ext cx="11147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X302</a:t>
            </a:r>
            <a:endParaRPr lang="fr-FR" sz="2400" dirty="0"/>
          </a:p>
        </p:txBody>
      </p:sp>
      <p:sp>
        <p:nvSpPr>
          <p:cNvPr id="80" name="ZoneTexte 79"/>
          <p:cNvSpPr txBox="1"/>
          <p:nvPr/>
        </p:nvSpPr>
        <p:spPr>
          <a:xfrm>
            <a:off x="4667932" y="1900875"/>
            <a:ext cx="8729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X302</a:t>
            </a:r>
            <a:endParaRPr lang="fr-FR" dirty="0"/>
          </a:p>
        </p:txBody>
      </p:sp>
      <p:cxnSp>
        <p:nvCxnSpPr>
          <p:cNvPr id="79" name="Connecteur droit avec flèche 78"/>
          <p:cNvCxnSpPr/>
          <p:nvPr/>
        </p:nvCxnSpPr>
        <p:spPr>
          <a:xfrm flipH="1">
            <a:off x="5211834" y="5210827"/>
            <a:ext cx="3398766" cy="92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 flipV="1">
            <a:off x="6326609" y="5612918"/>
            <a:ext cx="2283991" cy="8642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614" y="320547"/>
            <a:ext cx="9196834" cy="63991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6671" y="323848"/>
            <a:ext cx="19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sur le GEMMA :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538135" y="1297362"/>
            <a:ext cx="153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Arrêt en état initial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49526" y="1067448"/>
            <a:ext cx="906619" cy="101073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8326194" y="352719"/>
            <a:ext cx="31782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Transfert de caisses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53375" y="3290062"/>
            <a:ext cx="2166995" cy="185383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437307" y="2940977"/>
            <a:ext cx="761191" cy="88807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538135" y="1252114"/>
            <a:ext cx="1531314" cy="627486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3517901" y="1252113"/>
            <a:ext cx="1575804" cy="62748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8479857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9355578" y="2078182"/>
            <a:ext cx="654518" cy="8627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0649526" y="2369554"/>
            <a:ext cx="902479" cy="2029191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0637577" y="4774131"/>
            <a:ext cx="902479" cy="154373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55301" y="2940977"/>
            <a:ext cx="709843" cy="649246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923913" y="2073601"/>
            <a:ext cx="1175090" cy="577083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3853388" y="2092745"/>
            <a:ext cx="1203965" cy="557939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504642" y="2939855"/>
            <a:ext cx="1505539" cy="889195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504641" y="5800362"/>
            <a:ext cx="3594362" cy="517504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740954" y="4405261"/>
            <a:ext cx="1269227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434866" y="4405261"/>
            <a:ext cx="1625292" cy="894917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8818020" y="4471742"/>
            <a:ext cx="457947" cy="459024"/>
          </a:xfrm>
          <a:prstGeom prst="rect">
            <a:avLst/>
          </a:prstGeom>
          <a:noFill/>
          <a:ln w="57150" cmpd="dbl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8000"/>
                </a:solidFill>
              </a:rPr>
              <a:t>100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81337" y="3373778"/>
            <a:ext cx="153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Autoriser le GPN à démarrer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63270" y="1591798"/>
            <a:ext cx="457200" cy="448153"/>
          </a:xfrm>
          <a:prstGeom prst="rect">
            <a:avLst/>
          </a:prstGeom>
          <a:noFill/>
          <a:ln w="5715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200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551454" y="1300426"/>
            <a:ext cx="107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GMM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24619" y="3105293"/>
            <a:ext cx="10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Finir GPN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607244" y="1285036"/>
            <a:ext cx="84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 GRI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6786" y="1395890"/>
            <a:ext cx="457200" cy="448153"/>
          </a:xfrm>
          <a:prstGeom prst="rect">
            <a:avLst/>
          </a:prstGeom>
          <a:noFill/>
          <a:ln w="571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300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141944" y="1809548"/>
            <a:ext cx="1174283" cy="1453415"/>
            <a:chOff x="7113069" y="1761423"/>
            <a:chExt cx="1174283" cy="1453415"/>
          </a:xfrm>
        </p:grpSpPr>
        <p:sp>
          <p:nvSpPr>
            <p:cNvPr id="2" name="Forme libre 1"/>
            <p:cNvSpPr/>
            <p:nvPr/>
          </p:nvSpPr>
          <p:spPr>
            <a:xfrm>
              <a:off x="7113069" y="1867301"/>
              <a:ext cx="1174283" cy="1347537"/>
            </a:xfrm>
            <a:custGeom>
              <a:avLst/>
              <a:gdLst>
                <a:gd name="connsiteX0" fmla="*/ 0 w 1174283"/>
                <a:gd name="connsiteY0" fmla="*/ 0 h 1347537"/>
                <a:gd name="connsiteX1" fmla="*/ 1174283 w 1174283"/>
                <a:gd name="connsiteY1" fmla="*/ 0 h 1347537"/>
                <a:gd name="connsiteX2" fmla="*/ 1174283 w 1174283"/>
                <a:gd name="connsiteY2" fmla="*/ 1347537 h 13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283" h="1347537">
                  <a:moveTo>
                    <a:pt x="0" y="0"/>
                  </a:moveTo>
                  <a:lnTo>
                    <a:pt x="1174283" y="0"/>
                  </a:lnTo>
                  <a:lnTo>
                    <a:pt x="1174283" y="1347537"/>
                  </a:ln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7488455" y="1761423"/>
              <a:ext cx="0" cy="191895"/>
            </a:xfrm>
            <a:prstGeom prst="line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4" name="ZoneTexte 43"/>
          <p:cNvSpPr txBox="1"/>
          <p:nvPr/>
        </p:nvSpPr>
        <p:spPr>
          <a:xfrm>
            <a:off x="6354788" y="1833118"/>
            <a:ext cx="203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Auto . Ma . AR . GA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244632" y="3645467"/>
            <a:ext cx="1708743" cy="191895"/>
            <a:chOff x="6244632" y="3645467"/>
            <a:chExt cx="1708743" cy="191895"/>
          </a:xfrm>
        </p:grpSpPr>
        <p:cxnSp>
          <p:nvCxnSpPr>
            <p:cNvPr id="32" name="Connecteur droit avec flèche 31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851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5400000">
            <a:off x="5137603" y="2346051"/>
            <a:ext cx="1009155" cy="178453"/>
            <a:chOff x="6244632" y="3645467"/>
            <a:chExt cx="1708743" cy="191895"/>
          </a:xfrm>
        </p:grpSpPr>
        <p:cxnSp>
          <p:nvCxnSpPr>
            <p:cNvPr id="50" name="Connecteur droit avec flèche 49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7101839" y="3645467"/>
              <a:ext cx="0" cy="191895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4697257" y="2243024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</a:rPr>
              <a:t>X100</a:t>
            </a:r>
            <a:endParaRPr lang="fr-FR" dirty="0">
              <a:solidFill>
                <a:srgbClr val="008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6612461" y="3803204"/>
            <a:ext cx="1570414" cy="380597"/>
            <a:chOff x="6525332" y="3882086"/>
            <a:chExt cx="1570414" cy="380597"/>
          </a:xfrm>
        </p:grpSpPr>
        <p:sp>
          <p:nvSpPr>
            <p:cNvPr id="52" name="ZoneTexte 5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008000"/>
                  </a:solidFill>
                </a:rPr>
                <a:t>Auto + Ma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6814686" y="3930211"/>
              <a:ext cx="468000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7457522" y="3930211"/>
              <a:ext cx="367817" cy="0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flipH="1">
            <a:off x="7094194" y="1150659"/>
            <a:ext cx="3543382" cy="208887"/>
            <a:chOff x="6244632" y="3645467"/>
            <a:chExt cx="1708743" cy="191895"/>
          </a:xfrm>
        </p:grpSpPr>
        <p:cxnSp>
          <p:nvCxnSpPr>
            <p:cNvPr id="56" name="Connecteur droit avec flèche 5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864875" y="3645467"/>
              <a:ext cx="0" cy="191895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8525938" y="1330903"/>
            <a:ext cx="1570414" cy="380597"/>
            <a:chOff x="6525332" y="3882086"/>
            <a:chExt cx="1570414" cy="380597"/>
          </a:xfrm>
        </p:grpSpPr>
        <p:sp>
          <p:nvSpPr>
            <p:cNvPr id="60" name="ZoneTexte 59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.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>
            <a:xfrm flipV="1">
              <a:off x="6814686" y="3939836"/>
              <a:ext cx="468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6525332" y="734313"/>
            <a:ext cx="1570414" cy="380597"/>
            <a:chOff x="6525332" y="3882086"/>
            <a:chExt cx="1570414" cy="380597"/>
          </a:xfrm>
        </p:grpSpPr>
        <p:sp>
          <p:nvSpPr>
            <p:cNvPr id="72" name="ZoneTexte 71"/>
            <p:cNvSpPr txBox="1"/>
            <p:nvPr/>
          </p:nvSpPr>
          <p:spPr>
            <a:xfrm>
              <a:off x="6525332" y="3882086"/>
              <a:ext cx="1570414" cy="38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accent5">
                      <a:lumMod val="75000"/>
                    </a:schemeClr>
                  </a:solidFill>
                </a:rPr>
                <a:t>Auto + Ma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>
            <a:xfrm flipV="1">
              <a:off x="7467147" y="3968711"/>
              <a:ext cx="32931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4312118" y="1002461"/>
            <a:ext cx="6304547" cy="229573"/>
            <a:chOff x="4312118" y="1002461"/>
            <a:chExt cx="6304547" cy="229573"/>
          </a:xfrm>
        </p:grpSpPr>
        <p:sp>
          <p:nvSpPr>
            <p:cNvPr id="15" name="Forme libre 14"/>
            <p:cNvSpPr/>
            <p:nvPr/>
          </p:nvSpPr>
          <p:spPr>
            <a:xfrm>
              <a:off x="4312118" y="1106905"/>
              <a:ext cx="6304547" cy="125129"/>
            </a:xfrm>
            <a:custGeom>
              <a:avLst/>
              <a:gdLst>
                <a:gd name="connsiteX0" fmla="*/ 6304547 w 6304547"/>
                <a:gd name="connsiteY0" fmla="*/ 0 h 125129"/>
                <a:gd name="connsiteX1" fmla="*/ 0 w 6304547"/>
                <a:gd name="connsiteY1" fmla="*/ 0 h 125129"/>
                <a:gd name="connsiteX2" fmla="*/ 0 w 6304547"/>
                <a:gd name="connsiteY2" fmla="*/ 125129 h 12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04547" h="125129">
                  <a:moveTo>
                    <a:pt x="6304547" y="0"/>
                  </a:moveTo>
                  <a:lnTo>
                    <a:pt x="0" y="0"/>
                  </a:lnTo>
                  <a:lnTo>
                    <a:pt x="0" y="125129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7486851" y="1002461"/>
              <a:ext cx="0" cy="208887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/>
          <p:cNvGrpSpPr/>
          <p:nvPr/>
        </p:nvGrpSpPr>
        <p:grpSpPr>
          <a:xfrm flipH="1">
            <a:off x="5107657" y="1469673"/>
            <a:ext cx="405733" cy="262545"/>
            <a:chOff x="6244632" y="3645467"/>
            <a:chExt cx="1708743" cy="191895"/>
          </a:xfrm>
        </p:grpSpPr>
        <p:cxnSp>
          <p:nvCxnSpPr>
            <p:cNvPr id="76" name="Connecteur droit avec flèche 75"/>
            <p:cNvCxnSpPr/>
            <p:nvPr/>
          </p:nvCxnSpPr>
          <p:spPr>
            <a:xfrm flipH="1">
              <a:off x="6244632" y="3743325"/>
              <a:ext cx="1708743" cy="46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7351304" y="3645467"/>
              <a:ext cx="0" cy="1918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ZoneTexte 77"/>
          <p:cNvSpPr txBox="1"/>
          <p:nvPr/>
        </p:nvSpPr>
        <p:spPr>
          <a:xfrm>
            <a:off x="4740733" y="1816859"/>
            <a:ext cx="1105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X302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6671" y="323848"/>
            <a:ext cx="19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GRAFCET issus du GEMMA :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68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09" y="614546"/>
            <a:ext cx="10014916" cy="61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69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920"/>
            <a:ext cx="12192000" cy="55081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00149" y="323848"/>
            <a:ext cx="49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sous AUTOMGEN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point de vue PC / Automatique 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200150" y="657673"/>
            <a:ext cx="540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Commandes pour effectuer les mouvements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3970" y="40758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341D6"/>
                </a:solidFill>
              </a:rPr>
              <a:t>MA</a:t>
            </a:r>
            <a:endParaRPr lang="fr-FR" dirty="0">
              <a:solidFill>
                <a:srgbClr val="2341D6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30695" y="4075834"/>
            <a:ext cx="4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202169" y="4075834"/>
            <a:ext cx="69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701634" y="4075834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GA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410303" y="1866900"/>
            <a:ext cx="0" cy="23431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V="1">
            <a:off x="2530763" y="1847850"/>
            <a:ext cx="2340000" cy="0"/>
          </a:xfrm>
          <a:prstGeom prst="straightConnector1">
            <a:avLst/>
          </a:prstGeom>
          <a:ln w="38100">
            <a:solidFill>
              <a:srgbClr val="FF4F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2530763" y="1912303"/>
            <a:ext cx="2340000" cy="2340000"/>
          </a:xfrm>
          <a:prstGeom prst="straightConnector1">
            <a:avLst/>
          </a:prstGeom>
          <a:ln w="38100">
            <a:solidFill>
              <a:srgbClr val="FFABA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701634" y="1620512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AV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019600" y="1620512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641198" y="282334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ABAB"/>
                </a:solidFill>
              </a:rPr>
              <a:t>V1-</a:t>
            </a:r>
          </a:p>
          <a:p>
            <a:pPr algn="r"/>
            <a:r>
              <a:rPr lang="fr-FR" dirty="0" smtClean="0">
                <a:solidFill>
                  <a:srgbClr val="FFABAB"/>
                </a:solidFill>
              </a:rPr>
              <a:t>V2-</a:t>
            </a:r>
            <a:endParaRPr lang="fr-FR" dirty="0">
              <a:solidFill>
                <a:srgbClr val="FFABAB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71625" y="2777177"/>
            <a:ext cx="83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C00000"/>
                </a:solidFill>
              </a:rPr>
              <a:t>V1+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91816" y="13551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4F4F"/>
                </a:solidFill>
              </a:rPr>
              <a:t>V2+</a:t>
            </a:r>
            <a:endParaRPr lang="fr-FR" dirty="0">
              <a:solidFill>
                <a:srgbClr val="FF4F4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571625" y="2777177"/>
            <a:ext cx="83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C00000"/>
                </a:solidFill>
              </a:rPr>
              <a:t>YV1+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907" y="4740296"/>
            <a:ext cx="1999318" cy="422253"/>
          </a:xfrm>
          <a:prstGeom prst="rect">
            <a:avLst/>
          </a:prstGeom>
        </p:spPr>
      </p:pic>
      <p:sp>
        <p:nvSpPr>
          <p:cNvPr id="3" name="Flèche vers le haut 2"/>
          <p:cNvSpPr/>
          <p:nvPr/>
        </p:nvSpPr>
        <p:spPr>
          <a:xfrm>
            <a:off x="8337566" y="1936637"/>
            <a:ext cx="295275" cy="13716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5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26" grpId="0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001" y="899049"/>
            <a:ext cx="9612195" cy="53775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20328796">
            <a:off x="537430" y="2690608"/>
            <a:ext cx="12011810" cy="1015663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Merci pour votre attention</a:t>
            </a:r>
            <a:endParaRPr lang="fr-F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A451-F2FA-4046-8A4D-D50C3ED8C732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3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point de vue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/ Automatique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200150" y="657673"/>
            <a:ext cx="540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Commandes pour effectuer les mouvements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3970" y="40758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341D6"/>
                </a:solidFill>
              </a:rPr>
              <a:t>MA</a:t>
            </a:r>
            <a:endParaRPr lang="fr-FR" dirty="0">
              <a:solidFill>
                <a:srgbClr val="2341D6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30695" y="4075834"/>
            <a:ext cx="4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202169" y="4075834"/>
            <a:ext cx="69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701634" y="4075834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GA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410303" y="1866900"/>
            <a:ext cx="0" cy="23431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V="1">
            <a:off x="2530763" y="1847850"/>
            <a:ext cx="2340000" cy="0"/>
          </a:xfrm>
          <a:prstGeom prst="straightConnector1">
            <a:avLst/>
          </a:prstGeom>
          <a:ln w="38100">
            <a:solidFill>
              <a:srgbClr val="FF4F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2530763" y="1912303"/>
            <a:ext cx="2340000" cy="2340000"/>
          </a:xfrm>
          <a:prstGeom prst="straightConnector1">
            <a:avLst/>
          </a:prstGeom>
          <a:ln w="38100">
            <a:solidFill>
              <a:srgbClr val="FFABA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701635" y="1620512"/>
            <a:ext cx="58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AV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019601" y="1620512"/>
            <a:ext cx="5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641198" y="282334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ABAB"/>
                </a:solidFill>
              </a:rPr>
              <a:t>V1-</a:t>
            </a:r>
          </a:p>
          <a:p>
            <a:pPr algn="r"/>
            <a:r>
              <a:rPr lang="fr-FR" dirty="0" smtClean="0">
                <a:solidFill>
                  <a:srgbClr val="FFABAB"/>
                </a:solidFill>
              </a:rPr>
              <a:t>V2-</a:t>
            </a:r>
            <a:endParaRPr lang="fr-FR" dirty="0">
              <a:solidFill>
                <a:srgbClr val="FFABAB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71625" y="2777177"/>
            <a:ext cx="83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C00000"/>
                </a:solidFill>
              </a:rPr>
              <a:t>YV1+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91816" y="13551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4F4F"/>
                </a:solidFill>
              </a:rPr>
              <a:t>YV2+</a:t>
            </a:r>
            <a:endParaRPr lang="fr-FR" dirty="0">
              <a:solidFill>
                <a:srgbClr val="FF4F4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907" y="4740296"/>
            <a:ext cx="1999318" cy="422253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7572375" y="1171575"/>
            <a:ext cx="1676400" cy="269028"/>
          </a:xfrm>
          <a:prstGeom prst="rightArrow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033" y="4740296"/>
            <a:ext cx="1964268" cy="3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36" y="652036"/>
            <a:ext cx="8654473" cy="60231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D25C-3810-407A-BCC7-AE4F5985548F}" type="slidenum">
              <a:rPr lang="fr-FR" smtClean="0"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00150" y="323849"/>
            <a:ext cx="1008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point de vue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 / Automatique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200150" y="657673"/>
            <a:ext cx="540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Commandes pour effectuer les mouvements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3970" y="40758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2341D6"/>
                </a:solidFill>
              </a:rPr>
              <a:t>MA</a:t>
            </a:r>
            <a:endParaRPr lang="fr-FR" dirty="0">
              <a:solidFill>
                <a:srgbClr val="2341D6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30695" y="4075834"/>
            <a:ext cx="4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202169" y="4075834"/>
            <a:ext cx="69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701634" y="4075834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 panose="05050102010706020507" pitchFamily="18" charset="2"/>
              </a:rPr>
              <a:t>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GA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410303" y="1866900"/>
            <a:ext cx="0" cy="23431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V="1">
            <a:off x="2530763" y="1847850"/>
            <a:ext cx="2340000" cy="0"/>
          </a:xfrm>
          <a:prstGeom prst="straightConnector1">
            <a:avLst/>
          </a:prstGeom>
          <a:ln w="38100">
            <a:solidFill>
              <a:srgbClr val="FF4F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2530763" y="1912303"/>
            <a:ext cx="2340000" cy="2340000"/>
          </a:xfrm>
          <a:prstGeom prst="straightConnector1">
            <a:avLst/>
          </a:prstGeom>
          <a:ln w="38100">
            <a:solidFill>
              <a:srgbClr val="FFABA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701634" y="1620512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AV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5019600" y="1620512"/>
            <a:ext cx="82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641198" y="282334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ABAB"/>
                </a:solidFill>
              </a:rPr>
              <a:t>YV1-</a:t>
            </a:r>
          </a:p>
          <a:p>
            <a:pPr algn="r"/>
            <a:r>
              <a:rPr lang="fr-FR" dirty="0" smtClean="0">
                <a:solidFill>
                  <a:srgbClr val="FFABAB"/>
                </a:solidFill>
              </a:rPr>
              <a:t>YV2-</a:t>
            </a:r>
            <a:endParaRPr lang="fr-FR" dirty="0">
              <a:solidFill>
                <a:srgbClr val="FFABAB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571625" y="2777177"/>
            <a:ext cx="83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C00000"/>
                </a:solidFill>
              </a:rPr>
              <a:t>YV1+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391816" y="135519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4F4F"/>
                </a:solidFill>
              </a:rPr>
              <a:t>YV2+</a:t>
            </a:r>
            <a:endParaRPr lang="fr-FR" dirty="0">
              <a:solidFill>
                <a:srgbClr val="FF4F4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907" y="4740296"/>
            <a:ext cx="1999318" cy="422253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 flipH="1">
            <a:off x="7572375" y="1171575"/>
            <a:ext cx="1676400" cy="269028"/>
          </a:xfrm>
          <a:prstGeom prst="rightArrow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vers le haut 27"/>
          <p:cNvSpPr/>
          <p:nvPr/>
        </p:nvSpPr>
        <p:spPr>
          <a:xfrm flipV="1">
            <a:off x="8337566" y="1936637"/>
            <a:ext cx="295275" cy="13716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033" y="4740296"/>
            <a:ext cx="1964268" cy="3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3" grpId="0" animBg="1"/>
      <p:bldP spid="2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2656</Words>
  <Application>Microsoft Office PowerPoint</Application>
  <PresentationFormat>Grand écran</PresentationFormat>
  <Paragraphs>1099</Paragraphs>
  <Slides>70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Calibri Light</vt:lpstr>
      <vt:lpstr>Comic Sans MS</vt:lpstr>
      <vt:lpstr>Symbol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Christophe Graczyk</cp:lastModifiedBy>
  <cp:revision>197</cp:revision>
  <dcterms:created xsi:type="dcterms:W3CDTF">2022-12-27T16:33:33Z</dcterms:created>
  <dcterms:modified xsi:type="dcterms:W3CDTF">2023-02-18T11:07:01Z</dcterms:modified>
</cp:coreProperties>
</file>